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73" r:id="rId3"/>
    <p:sldId id="274" r:id="rId4"/>
    <p:sldId id="275" r:id="rId5"/>
    <p:sldId id="261" r:id="rId6"/>
    <p:sldId id="266" r:id="rId7"/>
    <p:sldId id="267" r:id="rId8"/>
    <p:sldId id="260" r:id="rId9"/>
    <p:sldId id="268" r:id="rId10"/>
    <p:sldId id="277" r:id="rId11"/>
    <p:sldId id="270" r:id="rId12"/>
    <p:sldId id="276" r:id="rId13"/>
    <p:sldId id="27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32C19-B74C-0183-3039-5AB2A4CA9FFF}" v="100" dt="2023-04-20T09:01:10.113"/>
    <p1510:client id="{28D4A806-2378-5F97-77E7-F5041AE7B934}" v="10" dt="2023-04-19T14:16:33.344"/>
    <p1510:client id="{2BC30D79-C294-7506-6C6E-97583A2004EA}" v="116" dt="2023-04-18T19:16:30.646"/>
    <p1510:client id="{918DF56B-EA04-B4DD-9957-8BA71E4C63C8}" v="122" dt="2023-04-19T14:31:06.323"/>
    <p1510:client id="{A1AA99AF-4023-4B22-8F41-D9BEEC61E9D7}" v="838" dt="2023-04-18T16:00:57.623"/>
    <p1510:client id="{A27741CB-1378-ECA6-076F-245173A22212}" v="208" dt="2023-04-19T19:56:11.958"/>
    <p1510:client id="{A2BCBB20-A567-9741-CC97-E90669C68AE8}" v="228" dt="2023-04-20T03:23:59.838"/>
    <p1510:client id="{C3DA9AF8-E372-0A0E-0452-3DCC848722F3}" v="163" dt="2023-04-19T22:28:55.519"/>
    <p1510:client id="{C55DBF87-9667-AA6B-6272-F876A6AA77EE}" v="117" dt="2023-04-20T02:32:55.973"/>
    <p1510:client id="{DD292509-94FA-4E90-BDB8-B2299C39F0C2}" v="272" dt="2023-04-18T22:35:45.734"/>
    <p1510:client id="{FFE6F5ED-42CC-1C28-83C3-75E4DA88C22E}" v="181" dt="2023-04-19T13:40:51.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68" d="100"/>
          <a:sy n="68"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EE641-7EA5-4306-AF48-CB56D155EDAE}"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E098249-F221-4C06-9EBC-C9843EE19185}">
      <dgm:prSet/>
      <dgm:spPr/>
      <dgm:t>
        <a:bodyPr/>
        <a:lstStyle/>
        <a:p>
          <a:r>
            <a:rPr lang="en-US" dirty="0"/>
            <a:t>Algorithms</a:t>
          </a:r>
        </a:p>
      </dgm:t>
    </dgm:pt>
    <dgm:pt modelId="{937C3574-555A-42CD-94A4-6794740AECDB}" type="parTrans" cxnId="{3FABD1FE-FE77-4DA7-B3EE-FF48F6D2630F}">
      <dgm:prSet/>
      <dgm:spPr/>
      <dgm:t>
        <a:bodyPr/>
        <a:lstStyle/>
        <a:p>
          <a:endParaRPr lang="en-US"/>
        </a:p>
      </dgm:t>
    </dgm:pt>
    <dgm:pt modelId="{44F1DBA9-ACC3-46C2-95BA-0F6A10ECC08C}" type="sibTrans" cxnId="{3FABD1FE-FE77-4DA7-B3EE-FF48F6D2630F}">
      <dgm:prSet/>
      <dgm:spPr/>
      <dgm:t>
        <a:bodyPr/>
        <a:lstStyle/>
        <a:p>
          <a:endParaRPr lang="en-US"/>
        </a:p>
      </dgm:t>
    </dgm:pt>
    <dgm:pt modelId="{4CAD66D8-EF25-41A9-8883-A991AB0AEC52}">
      <dgm:prSet/>
      <dgm:spPr/>
      <dgm:t>
        <a:bodyPr/>
        <a:lstStyle/>
        <a:p>
          <a:r>
            <a:rPr lang="en-US" dirty="0"/>
            <a:t>Multilevel (Optimization based)</a:t>
          </a:r>
        </a:p>
      </dgm:t>
    </dgm:pt>
    <dgm:pt modelId="{58B0EFB9-EF1D-4C52-ADC7-C8FE00669F21}" type="parTrans" cxnId="{468EA79C-ACD2-4066-9043-1A314E445FC3}">
      <dgm:prSet/>
      <dgm:spPr/>
      <dgm:t>
        <a:bodyPr/>
        <a:lstStyle/>
        <a:p>
          <a:endParaRPr lang="en-US"/>
        </a:p>
      </dgm:t>
    </dgm:pt>
    <dgm:pt modelId="{7BC37454-DC82-431E-AE90-C6BFB294AEEB}" type="sibTrans" cxnId="{468EA79C-ACD2-4066-9043-1A314E445FC3}">
      <dgm:prSet/>
      <dgm:spPr/>
      <dgm:t>
        <a:bodyPr/>
        <a:lstStyle/>
        <a:p>
          <a:endParaRPr lang="en-US"/>
        </a:p>
      </dgm:t>
    </dgm:pt>
    <dgm:pt modelId="{20092668-886F-41F9-B7BC-0249F9FC07D7}">
      <dgm:prSet/>
      <dgm:spPr/>
      <dgm:t>
        <a:bodyPr/>
        <a:lstStyle/>
        <a:p>
          <a:r>
            <a:rPr lang="en-US" dirty="0" err="1"/>
            <a:t>Infomap</a:t>
          </a:r>
          <a:r>
            <a:rPr lang="en-US" dirty="0"/>
            <a:t> (Optimization based)</a:t>
          </a:r>
        </a:p>
      </dgm:t>
    </dgm:pt>
    <dgm:pt modelId="{5658703A-7374-49C0-97C2-FB2414A6E8A0}" type="parTrans" cxnId="{BEA96278-93ED-4565-BA62-B5238F362750}">
      <dgm:prSet/>
      <dgm:spPr/>
      <dgm:t>
        <a:bodyPr/>
        <a:lstStyle/>
        <a:p>
          <a:endParaRPr lang="en-US"/>
        </a:p>
      </dgm:t>
    </dgm:pt>
    <dgm:pt modelId="{0A4EF285-578F-4F57-9D76-2A0BCDF5FE66}" type="sibTrans" cxnId="{BEA96278-93ED-4565-BA62-B5238F362750}">
      <dgm:prSet/>
      <dgm:spPr/>
      <dgm:t>
        <a:bodyPr/>
        <a:lstStyle/>
        <a:p>
          <a:endParaRPr lang="en-US"/>
        </a:p>
      </dgm:t>
    </dgm:pt>
    <dgm:pt modelId="{FC7A044D-27D1-4E74-81FF-FB1FB428561C}">
      <dgm:prSet/>
      <dgm:spPr/>
      <dgm:t>
        <a:bodyPr/>
        <a:lstStyle/>
        <a:p>
          <a:r>
            <a:rPr lang="en-US" dirty="0" err="1"/>
            <a:t>Fastgreedy</a:t>
          </a:r>
          <a:r>
            <a:rPr lang="en-US" dirty="0"/>
            <a:t> (Optimization based)</a:t>
          </a:r>
        </a:p>
      </dgm:t>
    </dgm:pt>
    <dgm:pt modelId="{AE62C5FD-7353-4BF2-B8B4-DEEB92243B6D}" type="parTrans" cxnId="{F636EE49-6C99-4BD1-A0E8-3A5CCEF8AC18}">
      <dgm:prSet/>
      <dgm:spPr/>
      <dgm:t>
        <a:bodyPr/>
        <a:lstStyle/>
        <a:p>
          <a:endParaRPr lang="en-US"/>
        </a:p>
      </dgm:t>
    </dgm:pt>
    <dgm:pt modelId="{1AF33FBE-E676-4BCD-9F71-C1C87EC48D18}" type="sibTrans" cxnId="{F636EE49-6C99-4BD1-A0E8-3A5CCEF8AC18}">
      <dgm:prSet/>
      <dgm:spPr/>
      <dgm:t>
        <a:bodyPr/>
        <a:lstStyle/>
        <a:p>
          <a:endParaRPr lang="en-US"/>
        </a:p>
      </dgm:t>
    </dgm:pt>
    <dgm:pt modelId="{4BC52C45-9A30-4A4B-B2A9-A6C7A79A7AE5}">
      <dgm:prSet/>
      <dgm:spPr/>
      <dgm:t>
        <a:bodyPr/>
        <a:lstStyle/>
        <a:p>
          <a:r>
            <a:rPr lang="en-US" dirty="0"/>
            <a:t>Label Propagation (Agglomerative)</a:t>
          </a:r>
        </a:p>
      </dgm:t>
    </dgm:pt>
    <dgm:pt modelId="{F5DC90A7-8919-4808-950B-F3CBA78B7989}" type="parTrans" cxnId="{BC949A4B-F4E0-4B6A-9D5A-F33224547D24}">
      <dgm:prSet/>
      <dgm:spPr/>
      <dgm:t>
        <a:bodyPr/>
        <a:lstStyle/>
        <a:p>
          <a:endParaRPr lang="en-US"/>
        </a:p>
      </dgm:t>
    </dgm:pt>
    <dgm:pt modelId="{17354C16-29AE-4FCE-B816-6C5A630CEFE8}" type="sibTrans" cxnId="{BC949A4B-F4E0-4B6A-9D5A-F33224547D24}">
      <dgm:prSet/>
      <dgm:spPr/>
      <dgm:t>
        <a:bodyPr/>
        <a:lstStyle/>
        <a:p>
          <a:endParaRPr lang="en-US"/>
        </a:p>
      </dgm:t>
    </dgm:pt>
    <dgm:pt modelId="{381C4C03-D714-40B9-B536-4916AF61772F}">
      <dgm:prSet/>
      <dgm:spPr/>
      <dgm:t>
        <a:bodyPr/>
        <a:lstStyle/>
        <a:p>
          <a:r>
            <a:rPr lang="en-US" dirty="0" err="1"/>
            <a:t>Walktrap</a:t>
          </a:r>
          <a:r>
            <a:rPr lang="en-US" dirty="0"/>
            <a:t> (Agglomerative)</a:t>
          </a:r>
        </a:p>
      </dgm:t>
    </dgm:pt>
    <dgm:pt modelId="{C78ABFF1-9144-49FB-8945-78084DCF6814}" type="parTrans" cxnId="{DDD5FC9F-DCD0-4B6C-AB3D-1C6B667FB6CD}">
      <dgm:prSet/>
      <dgm:spPr/>
      <dgm:t>
        <a:bodyPr/>
        <a:lstStyle/>
        <a:p>
          <a:endParaRPr lang="en-US"/>
        </a:p>
      </dgm:t>
    </dgm:pt>
    <dgm:pt modelId="{A14835C2-3544-4B11-BF69-130C2A3D726D}" type="sibTrans" cxnId="{DDD5FC9F-DCD0-4B6C-AB3D-1C6B667FB6CD}">
      <dgm:prSet/>
      <dgm:spPr/>
      <dgm:t>
        <a:bodyPr/>
        <a:lstStyle/>
        <a:p>
          <a:endParaRPr lang="en-US"/>
        </a:p>
      </dgm:t>
    </dgm:pt>
    <dgm:pt modelId="{4BA20FE9-4D80-4E5B-B21E-8689C52A341C}" type="pres">
      <dgm:prSet presAssocID="{814EE641-7EA5-4306-AF48-CB56D155EDAE}" presName="linear" presStyleCnt="0">
        <dgm:presLayoutVars>
          <dgm:dir/>
          <dgm:animLvl val="lvl"/>
          <dgm:resizeHandles val="exact"/>
        </dgm:presLayoutVars>
      </dgm:prSet>
      <dgm:spPr/>
    </dgm:pt>
    <dgm:pt modelId="{223A4463-DC24-4CF0-9FC2-E6B160FCF9E8}" type="pres">
      <dgm:prSet presAssocID="{0E098249-F221-4C06-9EBC-C9843EE19185}" presName="parentLin" presStyleCnt="0"/>
      <dgm:spPr/>
    </dgm:pt>
    <dgm:pt modelId="{15D280ED-210F-46B5-871B-1308733D50D1}" type="pres">
      <dgm:prSet presAssocID="{0E098249-F221-4C06-9EBC-C9843EE19185}" presName="parentLeftMargin" presStyleLbl="node1" presStyleIdx="0" presStyleCnt="1"/>
      <dgm:spPr/>
    </dgm:pt>
    <dgm:pt modelId="{A37568A8-9F15-4076-9E03-45A3556063EC}" type="pres">
      <dgm:prSet presAssocID="{0E098249-F221-4C06-9EBC-C9843EE19185}" presName="parentText" presStyleLbl="node1" presStyleIdx="0" presStyleCnt="1">
        <dgm:presLayoutVars>
          <dgm:chMax val="0"/>
          <dgm:bulletEnabled val="1"/>
        </dgm:presLayoutVars>
      </dgm:prSet>
      <dgm:spPr/>
    </dgm:pt>
    <dgm:pt modelId="{29A3A583-8B69-40A2-A987-132C97D2F308}" type="pres">
      <dgm:prSet presAssocID="{0E098249-F221-4C06-9EBC-C9843EE19185}" presName="negativeSpace" presStyleCnt="0"/>
      <dgm:spPr/>
    </dgm:pt>
    <dgm:pt modelId="{793EDBC9-C263-40A4-858A-5A5DB6507E49}" type="pres">
      <dgm:prSet presAssocID="{0E098249-F221-4C06-9EBC-C9843EE19185}" presName="childText" presStyleLbl="conFgAcc1" presStyleIdx="0" presStyleCnt="1">
        <dgm:presLayoutVars>
          <dgm:bulletEnabled val="1"/>
        </dgm:presLayoutVars>
      </dgm:prSet>
      <dgm:spPr/>
    </dgm:pt>
  </dgm:ptLst>
  <dgm:cxnLst>
    <dgm:cxn modelId="{0FADB50B-E892-4FF5-AA6E-862C7AC3F752}" type="presOf" srcId="{4BC52C45-9A30-4A4B-B2A9-A6C7A79A7AE5}" destId="{793EDBC9-C263-40A4-858A-5A5DB6507E49}" srcOrd="0" destOrd="3" presId="urn:microsoft.com/office/officeart/2005/8/layout/list1"/>
    <dgm:cxn modelId="{F636EE49-6C99-4BD1-A0E8-3A5CCEF8AC18}" srcId="{0E098249-F221-4C06-9EBC-C9843EE19185}" destId="{FC7A044D-27D1-4E74-81FF-FB1FB428561C}" srcOrd="2" destOrd="0" parTransId="{AE62C5FD-7353-4BF2-B8B4-DEEB92243B6D}" sibTransId="{1AF33FBE-E676-4BCD-9F71-C1C87EC48D18}"/>
    <dgm:cxn modelId="{BC949A4B-F4E0-4B6A-9D5A-F33224547D24}" srcId="{0E098249-F221-4C06-9EBC-C9843EE19185}" destId="{4BC52C45-9A30-4A4B-B2A9-A6C7A79A7AE5}" srcOrd="3" destOrd="0" parTransId="{F5DC90A7-8919-4808-950B-F3CBA78B7989}" sibTransId="{17354C16-29AE-4FCE-B816-6C5A630CEFE8}"/>
    <dgm:cxn modelId="{BDFA4F76-EDDF-4AFC-BBEA-56EEF17FA4B9}" type="presOf" srcId="{4CAD66D8-EF25-41A9-8883-A991AB0AEC52}" destId="{793EDBC9-C263-40A4-858A-5A5DB6507E49}" srcOrd="0" destOrd="0" presId="urn:microsoft.com/office/officeart/2005/8/layout/list1"/>
    <dgm:cxn modelId="{BEA96278-93ED-4565-BA62-B5238F362750}" srcId="{0E098249-F221-4C06-9EBC-C9843EE19185}" destId="{20092668-886F-41F9-B7BC-0249F9FC07D7}" srcOrd="1" destOrd="0" parTransId="{5658703A-7374-49C0-97C2-FB2414A6E8A0}" sibTransId="{0A4EF285-578F-4F57-9D76-2A0BCDF5FE66}"/>
    <dgm:cxn modelId="{8DA1EB59-F66A-4B50-836D-E4108189FAC8}" type="presOf" srcId="{0E098249-F221-4C06-9EBC-C9843EE19185}" destId="{A37568A8-9F15-4076-9E03-45A3556063EC}" srcOrd="1" destOrd="0" presId="urn:microsoft.com/office/officeart/2005/8/layout/list1"/>
    <dgm:cxn modelId="{468EA79C-ACD2-4066-9043-1A314E445FC3}" srcId="{0E098249-F221-4C06-9EBC-C9843EE19185}" destId="{4CAD66D8-EF25-41A9-8883-A991AB0AEC52}" srcOrd="0" destOrd="0" parTransId="{58B0EFB9-EF1D-4C52-ADC7-C8FE00669F21}" sibTransId="{7BC37454-DC82-431E-AE90-C6BFB294AEEB}"/>
    <dgm:cxn modelId="{56606F9F-B556-456B-808E-4E4793B37C35}" type="presOf" srcId="{381C4C03-D714-40B9-B536-4916AF61772F}" destId="{793EDBC9-C263-40A4-858A-5A5DB6507E49}" srcOrd="0" destOrd="4" presId="urn:microsoft.com/office/officeart/2005/8/layout/list1"/>
    <dgm:cxn modelId="{DDD5FC9F-DCD0-4B6C-AB3D-1C6B667FB6CD}" srcId="{0E098249-F221-4C06-9EBC-C9843EE19185}" destId="{381C4C03-D714-40B9-B536-4916AF61772F}" srcOrd="4" destOrd="0" parTransId="{C78ABFF1-9144-49FB-8945-78084DCF6814}" sibTransId="{A14835C2-3544-4B11-BF69-130C2A3D726D}"/>
    <dgm:cxn modelId="{09707AA7-CBDE-402B-A947-A3F0EBB7BC07}" type="presOf" srcId="{FC7A044D-27D1-4E74-81FF-FB1FB428561C}" destId="{793EDBC9-C263-40A4-858A-5A5DB6507E49}" srcOrd="0" destOrd="2" presId="urn:microsoft.com/office/officeart/2005/8/layout/list1"/>
    <dgm:cxn modelId="{FFAB95A7-2B40-434F-B255-CCE85A20D01D}" type="presOf" srcId="{20092668-886F-41F9-B7BC-0249F9FC07D7}" destId="{793EDBC9-C263-40A4-858A-5A5DB6507E49}" srcOrd="0" destOrd="1" presId="urn:microsoft.com/office/officeart/2005/8/layout/list1"/>
    <dgm:cxn modelId="{D0290EB3-6C05-494B-829F-796B57D7828F}" type="presOf" srcId="{814EE641-7EA5-4306-AF48-CB56D155EDAE}" destId="{4BA20FE9-4D80-4E5B-B21E-8689C52A341C}" srcOrd="0" destOrd="0" presId="urn:microsoft.com/office/officeart/2005/8/layout/list1"/>
    <dgm:cxn modelId="{4DB78AED-DD1A-483B-A515-9AD3CB4FE95A}" type="presOf" srcId="{0E098249-F221-4C06-9EBC-C9843EE19185}" destId="{15D280ED-210F-46B5-871B-1308733D50D1}" srcOrd="0" destOrd="0" presId="urn:microsoft.com/office/officeart/2005/8/layout/list1"/>
    <dgm:cxn modelId="{3FABD1FE-FE77-4DA7-B3EE-FF48F6D2630F}" srcId="{814EE641-7EA5-4306-AF48-CB56D155EDAE}" destId="{0E098249-F221-4C06-9EBC-C9843EE19185}" srcOrd="0" destOrd="0" parTransId="{937C3574-555A-42CD-94A4-6794740AECDB}" sibTransId="{44F1DBA9-ACC3-46C2-95BA-0F6A10ECC08C}"/>
    <dgm:cxn modelId="{6774DBA6-42ED-4664-83EE-8131D15EDEDC}" type="presParOf" srcId="{4BA20FE9-4D80-4E5B-B21E-8689C52A341C}" destId="{223A4463-DC24-4CF0-9FC2-E6B160FCF9E8}" srcOrd="0" destOrd="0" presId="urn:microsoft.com/office/officeart/2005/8/layout/list1"/>
    <dgm:cxn modelId="{CE0E3C7A-3BC0-4B45-91D2-8D293ED57443}" type="presParOf" srcId="{223A4463-DC24-4CF0-9FC2-E6B160FCF9E8}" destId="{15D280ED-210F-46B5-871B-1308733D50D1}" srcOrd="0" destOrd="0" presId="urn:microsoft.com/office/officeart/2005/8/layout/list1"/>
    <dgm:cxn modelId="{3078E8BC-4624-4CA8-9930-B03CC914D2DE}" type="presParOf" srcId="{223A4463-DC24-4CF0-9FC2-E6B160FCF9E8}" destId="{A37568A8-9F15-4076-9E03-45A3556063EC}" srcOrd="1" destOrd="0" presId="urn:microsoft.com/office/officeart/2005/8/layout/list1"/>
    <dgm:cxn modelId="{1D6BCD2F-15F9-4DC4-BCC1-A37593ABD21A}" type="presParOf" srcId="{4BA20FE9-4D80-4E5B-B21E-8689C52A341C}" destId="{29A3A583-8B69-40A2-A987-132C97D2F308}" srcOrd="1" destOrd="0" presId="urn:microsoft.com/office/officeart/2005/8/layout/list1"/>
    <dgm:cxn modelId="{27E57205-CAFD-44D3-ABC2-AD73FA741810}" type="presParOf" srcId="{4BA20FE9-4D80-4E5B-B21E-8689C52A341C}" destId="{793EDBC9-C263-40A4-858A-5A5DB6507E4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EE641-7EA5-4306-AF48-CB56D155EDA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E098249-F221-4C06-9EBC-C9843EE19185}">
      <dgm:prSet/>
      <dgm:spPr/>
      <dgm:t>
        <a:bodyPr/>
        <a:lstStyle/>
        <a:p>
          <a:pPr algn="l"/>
          <a:r>
            <a:rPr lang="en-US" dirty="0">
              <a:latin typeface="Calibri"/>
              <a:cs typeface="Calibri"/>
            </a:rPr>
            <a:t>Modularity</a:t>
          </a:r>
        </a:p>
      </dgm:t>
    </dgm:pt>
    <dgm:pt modelId="{937C3574-555A-42CD-94A4-6794740AECDB}" type="parTrans" cxnId="{3FABD1FE-FE77-4DA7-B3EE-FF48F6D2630F}">
      <dgm:prSet/>
      <dgm:spPr/>
      <dgm:t>
        <a:bodyPr/>
        <a:lstStyle/>
        <a:p>
          <a:endParaRPr lang="en-US"/>
        </a:p>
      </dgm:t>
    </dgm:pt>
    <dgm:pt modelId="{44F1DBA9-ACC3-46C2-95BA-0F6A10ECC08C}" type="sibTrans" cxnId="{3FABD1FE-FE77-4DA7-B3EE-FF48F6D2630F}">
      <dgm:prSet/>
      <dgm:spPr/>
      <dgm:t>
        <a:bodyPr/>
        <a:lstStyle/>
        <a:p>
          <a:endParaRPr lang="en-US"/>
        </a:p>
      </dgm:t>
    </dgm:pt>
    <dgm:pt modelId="{4CAD66D8-EF25-41A9-8883-A991AB0AEC52}">
      <dgm:prSet/>
      <dgm:spPr/>
      <dgm:t>
        <a:bodyPr/>
        <a:lstStyle/>
        <a:p>
          <a:pPr algn="l"/>
          <a:r>
            <a:rPr lang="en-US" dirty="0">
              <a:latin typeface="Calibri"/>
              <a:cs typeface="Calibri"/>
            </a:rPr>
            <a:t>Conductance </a:t>
          </a:r>
        </a:p>
      </dgm:t>
    </dgm:pt>
    <dgm:pt modelId="{58B0EFB9-EF1D-4C52-ADC7-C8FE00669F21}" type="parTrans" cxnId="{468EA79C-ACD2-4066-9043-1A314E445FC3}">
      <dgm:prSet/>
      <dgm:spPr/>
      <dgm:t>
        <a:bodyPr/>
        <a:lstStyle/>
        <a:p>
          <a:endParaRPr lang="en-US"/>
        </a:p>
      </dgm:t>
    </dgm:pt>
    <dgm:pt modelId="{7BC37454-DC82-431E-AE90-C6BFB294AEEB}" type="sibTrans" cxnId="{468EA79C-ACD2-4066-9043-1A314E445FC3}">
      <dgm:prSet/>
      <dgm:spPr/>
      <dgm:t>
        <a:bodyPr/>
        <a:lstStyle/>
        <a:p>
          <a:endParaRPr lang="en-US"/>
        </a:p>
      </dgm:t>
    </dgm:pt>
    <dgm:pt modelId="{20092668-886F-41F9-B7BC-0249F9FC07D7}">
      <dgm:prSet/>
      <dgm:spPr/>
      <dgm:t>
        <a:bodyPr/>
        <a:lstStyle/>
        <a:p>
          <a:pPr algn="l"/>
          <a:r>
            <a:rPr lang="en-US" dirty="0">
              <a:latin typeface="Calibri"/>
              <a:cs typeface="Calibri"/>
            </a:rPr>
            <a:t>Coverge</a:t>
          </a:r>
        </a:p>
      </dgm:t>
    </dgm:pt>
    <dgm:pt modelId="{5658703A-7374-49C0-97C2-FB2414A6E8A0}" type="parTrans" cxnId="{BEA96278-93ED-4565-BA62-B5238F362750}">
      <dgm:prSet/>
      <dgm:spPr/>
      <dgm:t>
        <a:bodyPr/>
        <a:lstStyle/>
        <a:p>
          <a:endParaRPr lang="en-US"/>
        </a:p>
      </dgm:t>
    </dgm:pt>
    <dgm:pt modelId="{0A4EF285-578F-4F57-9D76-2A0BCDF5FE66}" type="sibTrans" cxnId="{BEA96278-93ED-4565-BA62-B5238F362750}">
      <dgm:prSet/>
      <dgm:spPr/>
      <dgm:t>
        <a:bodyPr/>
        <a:lstStyle/>
        <a:p>
          <a:endParaRPr lang="en-US"/>
        </a:p>
      </dgm:t>
    </dgm:pt>
    <dgm:pt modelId="{FC7A044D-27D1-4E74-81FF-FB1FB428561C}">
      <dgm:prSet/>
      <dgm:spPr/>
      <dgm:t>
        <a:bodyPr/>
        <a:lstStyle/>
        <a:p>
          <a:pPr algn="l"/>
          <a:r>
            <a:rPr lang="en-US" dirty="0">
              <a:latin typeface="Calibri"/>
              <a:cs typeface="Calibri"/>
            </a:rPr>
            <a:t>Execution Time</a:t>
          </a:r>
        </a:p>
      </dgm:t>
    </dgm:pt>
    <dgm:pt modelId="{AE62C5FD-7353-4BF2-B8B4-DEEB92243B6D}" type="parTrans" cxnId="{F636EE49-6C99-4BD1-A0E8-3A5CCEF8AC18}">
      <dgm:prSet/>
      <dgm:spPr/>
      <dgm:t>
        <a:bodyPr/>
        <a:lstStyle/>
        <a:p>
          <a:endParaRPr lang="en-US"/>
        </a:p>
      </dgm:t>
    </dgm:pt>
    <dgm:pt modelId="{1AF33FBE-E676-4BCD-9F71-C1C87EC48D18}" type="sibTrans" cxnId="{F636EE49-6C99-4BD1-A0E8-3A5CCEF8AC18}">
      <dgm:prSet/>
      <dgm:spPr/>
      <dgm:t>
        <a:bodyPr/>
        <a:lstStyle/>
        <a:p>
          <a:endParaRPr lang="en-US"/>
        </a:p>
      </dgm:t>
    </dgm:pt>
    <dgm:pt modelId="{CF3B0205-69FD-4382-A967-9BE845A1EDB7}">
      <dgm:prSet phldr="0"/>
      <dgm:spPr/>
      <dgm:t>
        <a:bodyPr/>
        <a:lstStyle/>
        <a:p>
          <a:pPr algn="l"/>
          <a:r>
            <a:rPr lang="en-US" dirty="0">
              <a:latin typeface="Calibri"/>
              <a:cs typeface="Calibri"/>
            </a:rPr>
            <a:t>Metrics</a:t>
          </a:r>
        </a:p>
      </dgm:t>
    </dgm:pt>
    <dgm:pt modelId="{85579659-8428-4859-8AB7-335A2A7C7A42}" type="parTrans" cxnId="{D21E1A1C-5C90-445E-8873-CEA266C76408}">
      <dgm:prSet/>
      <dgm:spPr/>
    </dgm:pt>
    <dgm:pt modelId="{DE0E4BE3-1224-4834-A831-E65C4440A943}" type="sibTrans" cxnId="{D21E1A1C-5C90-445E-8873-CEA266C76408}">
      <dgm:prSet/>
      <dgm:spPr/>
    </dgm:pt>
    <dgm:pt modelId="{4BA20FE9-4D80-4E5B-B21E-8689C52A341C}" type="pres">
      <dgm:prSet presAssocID="{814EE641-7EA5-4306-AF48-CB56D155EDAE}" presName="linear" presStyleCnt="0">
        <dgm:presLayoutVars>
          <dgm:dir/>
          <dgm:animLvl val="lvl"/>
          <dgm:resizeHandles val="exact"/>
        </dgm:presLayoutVars>
      </dgm:prSet>
      <dgm:spPr/>
    </dgm:pt>
    <dgm:pt modelId="{07837688-FEED-422F-B16B-68A2596A3E51}" type="pres">
      <dgm:prSet presAssocID="{CF3B0205-69FD-4382-A967-9BE845A1EDB7}" presName="parentLin" presStyleCnt="0"/>
      <dgm:spPr/>
    </dgm:pt>
    <dgm:pt modelId="{A11430FC-1BC4-40C1-8F67-42DB45E709E4}" type="pres">
      <dgm:prSet presAssocID="{CF3B0205-69FD-4382-A967-9BE845A1EDB7}" presName="parentLeftMargin" presStyleLbl="node1" presStyleIdx="0" presStyleCnt="1"/>
      <dgm:spPr/>
    </dgm:pt>
    <dgm:pt modelId="{6D2BBE24-52B7-4BA1-ACB8-462147987533}" type="pres">
      <dgm:prSet presAssocID="{CF3B0205-69FD-4382-A967-9BE845A1EDB7}" presName="parentText" presStyleLbl="node1" presStyleIdx="0" presStyleCnt="1">
        <dgm:presLayoutVars>
          <dgm:chMax val="0"/>
          <dgm:bulletEnabled val="1"/>
        </dgm:presLayoutVars>
      </dgm:prSet>
      <dgm:spPr/>
    </dgm:pt>
    <dgm:pt modelId="{438CCCF8-C0AA-4706-86B9-AA883B60F356}" type="pres">
      <dgm:prSet presAssocID="{CF3B0205-69FD-4382-A967-9BE845A1EDB7}" presName="negativeSpace" presStyleCnt="0"/>
      <dgm:spPr/>
    </dgm:pt>
    <dgm:pt modelId="{885B1E7F-D54C-4C0B-9881-B27A84779001}" type="pres">
      <dgm:prSet presAssocID="{CF3B0205-69FD-4382-A967-9BE845A1EDB7}" presName="childText" presStyleLbl="conFgAcc1" presStyleIdx="0" presStyleCnt="1">
        <dgm:presLayoutVars>
          <dgm:bulletEnabled val="1"/>
        </dgm:presLayoutVars>
      </dgm:prSet>
      <dgm:spPr/>
    </dgm:pt>
  </dgm:ptLst>
  <dgm:cxnLst>
    <dgm:cxn modelId="{D21E1A1C-5C90-445E-8873-CEA266C76408}" srcId="{814EE641-7EA5-4306-AF48-CB56D155EDAE}" destId="{CF3B0205-69FD-4382-A967-9BE845A1EDB7}" srcOrd="0" destOrd="0" parTransId="{85579659-8428-4859-8AB7-335A2A7C7A42}" sibTransId="{DE0E4BE3-1224-4834-A831-E65C4440A943}"/>
    <dgm:cxn modelId="{53F12D1D-9DC0-4676-83C9-BD2EE91C0E67}" type="presOf" srcId="{20092668-886F-41F9-B7BC-0249F9FC07D7}" destId="{885B1E7F-D54C-4C0B-9881-B27A84779001}" srcOrd="0" destOrd="2" presId="urn:microsoft.com/office/officeart/2005/8/layout/list1"/>
    <dgm:cxn modelId="{F636EE49-6C99-4BD1-A0E8-3A5CCEF8AC18}" srcId="{CF3B0205-69FD-4382-A967-9BE845A1EDB7}" destId="{FC7A044D-27D1-4E74-81FF-FB1FB428561C}" srcOrd="3" destOrd="0" parTransId="{AE62C5FD-7353-4BF2-B8B4-DEEB92243B6D}" sibTransId="{1AF33FBE-E676-4BCD-9F71-C1C87EC48D18}"/>
    <dgm:cxn modelId="{BEA96278-93ED-4565-BA62-B5238F362750}" srcId="{CF3B0205-69FD-4382-A967-9BE845A1EDB7}" destId="{20092668-886F-41F9-B7BC-0249F9FC07D7}" srcOrd="2" destOrd="0" parTransId="{5658703A-7374-49C0-97C2-FB2414A6E8A0}" sibTransId="{0A4EF285-578F-4F57-9D76-2A0BCDF5FE66}"/>
    <dgm:cxn modelId="{468EA79C-ACD2-4066-9043-1A314E445FC3}" srcId="{CF3B0205-69FD-4382-A967-9BE845A1EDB7}" destId="{4CAD66D8-EF25-41A9-8883-A991AB0AEC52}" srcOrd="1" destOrd="0" parTransId="{58B0EFB9-EF1D-4C52-ADC7-C8FE00669F21}" sibTransId="{7BC37454-DC82-431E-AE90-C6BFB294AEEB}"/>
    <dgm:cxn modelId="{A9D6A7AA-9C8D-43EA-8DC1-AB33BE4DA5B7}" type="presOf" srcId="{CF3B0205-69FD-4382-A967-9BE845A1EDB7}" destId="{6D2BBE24-52B7-4BA1-ACB8-462147987533}" srcOrd="1" destOrd="0" presId="urn:microsoft.com/office/officeart/2005/8/layout/list1"/>
    <dgm:cxn modelId="{4B3EC2AD-D7FC-4AB4-AB06-B0F6702525EB}" type="presOf" srcId="{CF3B0205-69FD-4382-A967-9BE845A1EDB7}" destId="{A11430FC-1BC4-40C1-8F67-42DB45E709E4}" srcOrd="0" destOrd="0" presId="urn:microsoft.com/office/officeart/2005/8/layout/list1"/>
    <dgm:cxn modelId="{D0290EB3-6C05-494B-829F-796B57D7828F}" type="presOf" srcId="{814EE641-7EA5-4306-AF48-CB56D155EDAE}" destId="{4BA20FE9-4D80-4E5B-B21E-8689C52A341C}" srcOrd="0" destOrd="0" presId="urn:microsoft.com/office/officeart/2005/8/layout/list1"/>
    <dgm:cxn modelId="{A7E942B9-A2FC-49FA-B998-6154EDF287BA}" type="presOf" srcId="{4CAD66D8-EF25-41A9-8883-A991AB0AEC52}" destId="{885B1E7F-D54C-4C0B-9881-B27A84779001}" srcOrd="0" destOrd="1" presId="urn:microsoft.com/office/officeart/2005/8/layout/list1"/>
    <dgm:cxn modelId="{647CF4D2-11C2-47FF-9C33-2C57715F41C3}" type="presOf" srcId="{FC7A044D-27D1-4E74-81FF-FB1FB428561C}" destId="{885B1E7F-D54C-4C0B-9881-B27A84779001}" srcOrd="0" destOrd="3" presId="urn:microsoft.com/office/officeart/2005/8/layout/list1"/>
    <dgm:cxn modelId="{A79B19E8-79EB-41A5-93CF-2CE78DE234B3}" type="presOf" srcId="{0E098249-F221-4C06-9EBC-C9843EE19185}" destId="{885B1E7F-D54C-4C0B-9881-B27A84779001}" srcOrd="0" destOrd="0" presId="urn:microsoft.com/office/officeart/2005/8/layout/list1"/>
    <dgm:cxn modelId="{3FABD1FE-FE77-4DA7-B3EE-FF48F6D2630F}" srcId="{CF3B0205-69FD-4382-A967-9BE845A1EDB7}" destId="{0E098249-F221-4C06-9EBC-C9843EE19185}" srcOrd="0" destOrd="0" parTransId="{937C3574-555A-42CD-94A4-6794740AECDB}" sibTransId="{44F1DBA9-ACC3-46C2-95BA-0F6A10ECC08C}"/>
    <dgm:cxn modelId="{02A483DC-A49F-4A1E-ADA0-7D19CDF82A31}" type="presParOf" srcId="{4BA20FE9-4D80-4E5B-B21E-8689C52A341C}" destId="{07837688-FEED-422F-B16B-68A2596A3E51}" srcOrd="0" destOrd="0" presId="urn:microsoft.com/office/officeart/2005/8/layout/list1"/>
    <dgm:cxn modelId="{AE870D78-D3E8-42AF-9A47-9BD11311EE5B}" type="presParOf" srcId="{07837688-FEED-422F-B16B-68A2596A3E51}" destId="{A11430FC-1BC4-40C1-8F67-42DB45E709E4}" srcOrd="0" destOrd="0" presId="urn:microsoft.com/office/officeart/2005/8/layout/list1"/>
    <dgm:cxn modelId="{0EE23530-843A-4F7D-B496-E92E099C73A3}" type="presParOf" srcId="{07837688-FEED-422F-B16B-68A2596A3E51}" destId="{6D2BBE24-52B7-4BA1-ACB8-462147987533}" srcOrd="1" destOrd="0" presId="urn:microsoft.com/office/officeart/2005/8/layout/list1"/>
    <dgm:cxn modelId="{8D5779AB-CD6E-4F72-ADDD-28B73B955637}" type="presParOf" srcId="{4BA20FE9-4D80-4E5B-B21E-8689C52A341C}" destId="{438CCCF8-C0AA-4706-86B9-AA883B60F356}" srcOrd="1" destOrd="0" presId="urn:microsoft.com/office/officeart/2005/8/layout/list1"/>
    <dgm:cxn modelId="{B43ACA03-650A-4B2E-A30E-DA761BC50A1C}" type="presParOf" srcId="{4BA20FE9-4D80-4E5B-B21E-8689C52A341C}" destId="{885B1E7F-D54C-4C0B-9881-B27A8477900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EDBC9-C263-40A4-858A-5A5DB6507E49}">
      <dsp:nvSpPr>
        <dsp:cNvPr id="0" name=""/>
        <dsp:cNvSpPr/>
      </dsp:nvSpPr>
      <dsp:spPr>
        <a:xfrm>
          <a:off x="0" y="220777"/>
          <a:ext cx="4262294" cy="1392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801" tIns="270764" rIns="33080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Multilevel (Optimization based)</a:t>
          </a:r>
        </a:p>
        <a:p>
          <a:pPr marL="114300" lvl="1" indent="-114300" algn="l" defTabSz="577850">
            <a:lnSpc>
              <a:spcPct val="90000"/>
            </a:lnSpc>
            <a:spcBef>
              <a:spcPct val="0"/>
            </a:spcBef>
            <a:spcAft>
              <a:spcPct val="15000"/>
            </a:spcAft>
            <a:buChar char="•"/>
          </a:pPr>
          <a:r>
            <a:rPr lang="en-US" sz="1300" kern="1200" dirty="0" err="1"/>
            <a:t>Infomap</a:t>
          </a:r>
          <a:r>
            <a:rPr lang="en-US" sz="1300" kern="1200" dirty="0"/>
            <a:t> (Optimization based)</a:t>
          </a:r>
        </a:p>
        <a:p>
          <a:pPr marL="114300" lvl="1" indent="-114300" algn="l" defTabSz="577850">
            <a:lnSpc>
              <a:spcPct val="90000"/>
            </a:lnSpc>
            <a:spcBef>
              <a:spcPct val="0"/>
            </a:spcBef>
            <a:spcAft>
              <a:spcPct val="15000"/>
            </a:spcAft>
            <a:buChar char="•"/>
          </a:pPr>
          <a:r>
            <a:rPr lang="en-US" sz="1300" kern="1200" dirty="0" err="1"/>
            <a:t>Fastgreedy</a:t>
          </a:r>
          <a:r>
            <a:rPr lang="en-US" sz="1300" kern="1200" dirty="0"/>
            <a:t> (Optimization based)</a:t>
          </a:r>
        </a:p>
        <a:p>
          <a:pPr marL="114300" lvl="1" indent="-114300" algn="l" defTabSz="577850">
            <a:lnSpc>
              <a:spcPct val="90000"/>
            </a:lnSpc>
            <a:spcBef>
              <a:spcPct val="0"/>
            </a:spcBef>
            <a:spcAft>
              <a:spcPct val="15000"/>
            </a:spcAft>
            <a:buChar char="•"/>
          </a:pPr>
          <a:r>
            <a:rPr lang="en-US" sz="1300" kern="1200" dirty="0"/>
            <a:t>Label Propagation (Agglomerative)</a:t>
          </a:r>
        </a:p>
        <a:p>
          <a:pPr marL="114300" lvl="1" indent="-114300" algn="l" defTabSz="577850">
            <a:lnSpc>
              <a:spcPct val="90000"/>
            </a:lnSpc>
            <a:spcBef>
              <a:spcPct val="0"/>
            </a:spcBef>
            <a:spcAft>
              <a:spcPct val="15000"/>
            </a:spcAft>
            <a:buChar char="•"/>
          </a:pPr>
          <a:r>
            <a:rPr lang="en-US" sz="1300" kern="1200" dirty="0" err="1"/>
            <a:t>Walktrap</a:t>
          </a:r>
          <a:r>
            <a:rPr lang="en-US" sz="1300" kern="1200" dirty="0"/>
            <a:t> (Agglomerative)</a:t>
          </a:r>
        </a:p>
      </dsp:txBody>
      <dsp:txXfrm>
        <a:off x="0" y="220777"/>
        <a:ext cx="4262294" cy="1392300"/>
      </dsp:txXfrm>
    </dsp:sp>
    <dsp:sp modelId="{A37568A8-9F15-4076-9E03-45A3556063EC}">
      <dsp:nvSpPr>
        <dsp:cNvPr id="0" name=""/>
        <dsp:cNvSpPr/>
      </dsp:nvSpPr>
      <dsp:spPr>
        <a:xfrm>
          <a:off x="213114" y="28897"/>
          <a:ext cx="2983605"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773" tIns="0" rIns="112773" bIns="0" numCol="1" spcCol="1270" anchor="ctr" anchorCtr="0">
          <a:noAutofit/>
        </a:bodyPr>
        <a:lstStyle/>
        <a:p>
          <a:pPr marL="0" lvl="0" indent="0" algn="l" defTabSz="577850">
            <a:lnSpc>
              <a:spcPct val="90000"/>
            </a:lnSpc>
            <a:spcBef>
              <a:spcPct val="0"/>
            </a:spcBef>
            <a:spcAft>
              <a:spcPct val="35000"/>
            </a:spcAft>
            <a:buNone/>
          </a:pPr>
          <a:r>
            <a:rPr lang="en-US" sz="1300" kern="1200" dirty="0"/>
            <a:t>Algorithms</a:t>
          </a:r>
        </a:p>
      </dsp:txBody>
      <dsp:txXfrm>
        <a:off x="231848" y="47631"/>
        <a:ext cx="2946137"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B1E7F-D54C-4C0B-9881-B27A84779001}">
      <dsp:nvSpPr>
        <dsp:cNvPr id="0" name=""/>
        <dsp:cNvSpPr/>
      </dsp:nvSpPr>
      <dsp:spPr>
        <a:xfrm>
          <a:off x="0" y="265853"/>
          <a:ext cx="4262294" cy="1370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801" tIns="312420" rIns="33080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Calibri"/>
              <a:cs typeface="Calibri"/>
            </a:rPr>
            <a:t>Modularity</a:t>
          </a:r>
        </a:p>
        <a:p>
          <a:pPr marL="114300" lvl="1" indent="-114300" algn="l" defTabSz="666750">
            <a:lnSpc>
              <a:spcPct val="90000"/>
            </a:lnSpc>
            <a:spcBef>
              <a:spcPct val="0"/>
            </a:spcBef>
            <a:spcAft>
              <a:spcPct val="15000"/>
            </a:spcAft>
            <a:buChar char="•"/>
          </a:pPr>
          <a:r>
            <a:rPr lang="en-US" sz="1500" kern="1200" dirty="0">
              <a:latin typeface="Calibri"/>
              <a:cs typeface="Calibri"/>
            </a:rPr>
            <a:t>Conductance </a:t>
          </a:r>
        </a:p>
        <a:p>
          <a:pPr marL="114300" lvl="1" indent="-114300" algn="l" defTabSz="666750">
            <a:lnSpc>
              <a:spcPct val="90000"/>
            </a:lnSpc>
            <a:spcBef>
              <a:spcPct val="0"/>
            </a:spcBef>
            <a:spcAft>
              <a:spcPct val="15000"/>
            </a:spcAft>
            <a:buChar char="•"/>
          </a:pPr>
          <a:r>
            <a:rPr lang="en-US" sz="1500" kern="1200" dirty="0">
              <a:latin typeface="Calibri"/>
              <a:cs typeface="Calibri"/>
            </a:rPr>
            <a:t>Coverge</a:t>
          </a:r>
        </a:p>
        <a:p>
          <a:pPr marL="114300" lvl="1" indent="-114300" algn="l" defTabSz="666750">
            <a:lnSpc>
              <a:spcPct val="90000"/>
            </a:lnSpc>
            <a:spcBef>
              <a:spcPct val="0"/>
            </a:spcBef>
            <a:spcAft>
              <a:spcPct val="15000"/>
            </a:spcAft>
            <a:buChar char="•"/>
          </a:pPr>
          <a:r>
            <a:rPr lang="en-US" sz="1500" kern="1200" dirty="0">
              <a:latin typeface="Calibri"/>
              <a:cs typeface="Calibri"/>
            </a:rPr>
            <a:t>Execution Time</a:t>
          </a:r>
        </a:p>
      </dsp:txBody>
      <dsp:txXfrm>
        <a:off x="0" y="265853"/>
        <a:ext cx="4262294" cy="1370250"/>
      </dsp:txXfrm>
    </dsp:sp>
    <dsp:sp modelId="{6D2BBE24-52B7-4BA1-ACB8-462147987533}">
      <dsp:nvSpPr>
        <dsp:cNvPr id="0" name=""/>
        <dsp:cNvSpPr/>
      </dsp:nvSpPr>
      <dsp:spPr>
        <a:xfrm>
          <a:off x="213114" y="44453"/>
          <a:ext cx="298360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773" tIns="0" rIns="112773"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Calibri"/>
              <a:cs typeface="Calibri"/>
            </a:rPr>
            <a:t>Metrics</a:t>
          </a:r>
        </a:p>
      </dsp:txBody>
      <dsp:txXfrm>
        <a:off x="234730" y="66069"/>
        <a:ext cx="294037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C82D-BF3D-4BEA-AEF2-A661F7A6DD90}" type="datetimeFigureOut">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10988-A998-4EF9-A868-9936DFE31CEE}" type="slidenum">
              <a:t>‹#›</a:t>
            </a:fld>
            <a:endParaRPr lang="en-US"/>
          </a:p>
        </p:txBody>
      </p:sp>
    </p:spTree>
    <p:extLst>
      <p:ext uri="{BB962C8B-B14F-4D97-AF65-F5344CB8AC3E}">
        <p14:creationId xmlns:p14="http://schemas.microsoft.com/office/powerpoint/2010/main" val="94802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Modularity: Measures the extent to which nodes within a community are more densely connected to each other than the nodes in other communities</a:t>
            </a:r>
          </a:p>
          <a:p>
            <a:r>
              <a:rPr lang="en-US" dirty="0">
                <a:cs typeface="Calibri"/>
              </a:rPr>
              <a:t>High Modularity = Distinct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As modularity increases, no of communities decreases </a:t>
            </a:r>
          </a:p>
          <a:p>
            <a:endParaRPr lang="en-US" dirty="0">
              <a:cs typeface="Calibri"/>
            </a:endParaRPr>
          </a:p>
          <a:p>
            <a:r>
              <a:rPr lang="en-US" dirty="0">
                <a:cs typeface="Calibri"/>
              </a:rPr>
              <a:t>Coverage: How well a algorithm is able to assign nodes to the correct communities</a:t>
            </a:r>
          </a:p>
          <a:p>
            <a:r>
              <a:rPr lang="en-US" dirty="0">
                <a:cs typeface="Calibri"/>
              </a:rPr>
              <a:t>High Coverage = Larger proportion of noes are correctly assigned </a:t>
            </a:r>
          </a:p>
        </p:txBody>
      </p:sp>
      <p:sp>
        <p:nvSpPr>
          <p:cNvPr id="4" name="Slide Number Placeholder 3"/>
          <p:cNvSpPr>
            <a:spLocks noGrp="1"/>
          </p:cNvSpPr>
          <p:nvPr>
            <p:ph type="sldNum" sz="quarter" idx="5"/>
          </p:nvPr>
        </p:nvSpPr>
        <p:spPr/>
        <p:txBody>
          <a:bodyPr/>
          <a:lstStyle/>
          <a:p>
            <a:fld id="{59810988-A998-4EF9-A868-9936DFE31CEE}" type="slidenum">
              <a:t>6</a:t>
            </a:fld>
            <a:endParaRPr lang="en-US"/>
          </a:p>
        </p:txBody>
      </p:sp>
    </p:spTree>
    <p:extLst>
      <p:ext uri="{BB962C8B-B14F-4D97-AF65-F5344CB8AC3E}">
        <p14:creationId xmlns:p14="http://schemas.microsoft.com/office/powerpoint/2010/main" val="236775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a:t>
            </a:r>
            <a:r>
              <a:rPr lang="en-US" dirty="0" err="1"/>
              <a:t>Infomap's</a:t>
            </a:r>
            <a:r>
              <a:rPr lang="en-US" dirty="0"/>
              <a:t> time-consuming nature is due to its optimization-based approach, iterative nature, stochastic exploration, and hierarchical structure</a:t>
            </a:r>
          </a:p>
        </p:txBody>
      </p:sp>
      <p:sp>
        <p:nvSpPr>
          <p:cNvPr id="4" name="Slide Number Placeholder 3"/>
          <p:cNvSpPr>
            <a:spLocks noGrp="1"/>
          </p:cNvSpPr>
          <p:nvPr>
            <p:ph type="sldNum" sz="quarter" idx="5"/>
          </p:nvPr>
        </p:nvSpPr>
        <p:spPr/>
        <p:txBody>
          <a:bodyPr/>
          <a:lstStyle/>
          <a:p>
            <a:fld id="{59810988-A998-4EF9-A868-9936DFE31CEE}" type="slidenum">
              <a:t>7</a:t>
            </a:fld>
            <a:endParaRPr lang="en-US"/>
          </a:p>
        </p:txBody>
      </p:sp>
    </p:spTree>
    <p:extLst>
      <p:ext uri="{BB962C8B-B14F-4D97-AF65-F5344CB8AC3E}">
        <p14:creationId xmlns:p14="http://schemas.microsoft.com/office/powerpoint/2010/main" val="1528636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As no of nodes and edges increases, the no of communities increases meaning hubs are formed with many connections and many poorly connected nodes</a:t>
            </a:r>
          </a:p>
        </p:txBody>
      </p:sp>
      <p:sp>
        <p:nvSpPr>
          <p:cNvPr id="4" name="Slide Number Placeholder 3"/>
          <p:cNvSpPr>
            <a:spLocks noGrp="1"/>
          </p:cNvSpPr>
          <p:nvPr>
            <p:ph type="sldNum" sz="quarter" idx="5"/>
          </p:nvPr>
        </p:nvSpPr>
        <p:spPr/>
        <p:txBody>
          <a:bodyPr/>
          <a:lstStyle/>
          <a:p>
            <a:fld id="{59810988-A998-4EF9-A868-9936DFE31CEE}" type="slidenum">
              <a:rPr lang="en-US" smtClean="0"/>
              <a:t>9</a:t>
            </a:fld>
            <a:endParaRPr lang="en-US"/>
          </a:p>
        </p:txBody>
      </p:sp>
    </p:spTree>
    <p:extLst>
      <p:ext uri="{BB962C8B-B14F-4D97-AF65-F5344CB8AC3E}">
        <p14:creationId xmlns:p14="http://schemas.microsoft.com/office/powerpoint/2010/main" val="1807855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Fastgreedy</a:t>
            </a:r>
            <a:r>
              <a:rPr lang="en-US" dirty="0">
                <a:cs typeface="Calibri"/>
              </a:rPr>
              <a:t> and Multilevel were able to efficiently identify hubs. </a:t>
            </a:r>
          </a:p>
          <a:p>
            <a:r>
              <a:rPr lang="en-US" dirty="0">
                <a:cs typeface="Calibri"/>
              </a:rPr>
              <a:t>Whereas </a:t>
            </a:r>
            <a:r>
              <a:rPr lang="en-US" dirty="0" err="1">
                <a:cs typeface="Calibri"/>
              </a:rPr>
              <a:t>walktrap</a:t>
            </a:r>
            <a:r>
              <a:rPr lang="en-US" dirty="0">
                <a:cs typeface="Calibri"/>
              </a:rPr>
              <a:t> and </a:t>
            </a:r>
            <a:r>
              <a:rPr lang="en-US" dirty="0" err="1">
                <a:cs typeface="Calibri"/>
              </a:rPr>
              <a:t>infomap</a:t>
            </a:r>
            <a:r>
              <a:rPr lang="en-US" dirty="0">
                <a:cs typeface="Calibri"/>
              </a:rPr>
              <a:t> discovered many isolated nodes and that’s why their modularity is low and no of communities is high</a:t>
            </a:r>
          </a:p>
          <a:p>
            <a:r>
              <a:rPr lang="en-US" dirty="0">
                <a:cs typeface="Calibri"/>
              </a:rPr>
              <a:t>Label propagation performed worst</a:t>
            </a:r>
          </a:p>
        </p:txBody>
      </p:sp>
      <p:sp>
        <p:nvSpPr>
          <p:cNvPr id="4" name="Slide Number Placeholder 3"/>
          <p:cNvSpPr>
            <a:spLocks noGrp="1"/>
          </p:cNvSpPr>
          <p:nvPr>
            <p:ph type="sldNum" sz="quarter" idx="5"/>
          </p:nvPr>
        </p:nvSpPr>
        <p:spPr/>
        <p:txBody>
          <a:bodyPr/>
          <a:lstStyle/>
          <a:p>
            <a:fld id="{59810988-A998-4EF9-A868-9936DFE31CEE}" type="slidenum">
              <a:rPr lang="en-US"/>
              <a:t>10</a:t>
            </a:fld>
            <a:endParaRPr lang="en-US"/>
          </a:p>
        </p:txBody>
      </p:sp>
    </p:spTree>
    <p:extLst>
      <p:ext uri="{BB962C8B-B14F-4D97-AF65-F5344CB8AC3E}">
        <p14:creationId xmlns:p14="http://schemas.microsoft.com/office/powerpoint/2010/main" val="71925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stages of network growth, when the number of nodes is small, the conductance of communities tends to be high. This is because the communities are likely to be tightly connected and have relatively few edges connecting them to the rest of the network. As the network grows and more nodes and edges are added, the conductance of communities decrease. </a:t>
            </a:r>
          </a:p>
          <a:p>
            <a:endParaRPr lang="en-US" dirty="0">
              <a:cs typeface="Calibri"/>
            </a:endParaRPr>
          </a:p>
        </p:txBody>
      </p:sp>
      <p:sp>
        <p:nvSpPr>
          <p:cNvPr id="4" name="Slide Number Placeholder 3"/>
          <p:cNvSpPr>
            <a:spLocks noGrp="1"/>
          </p:cNvSpPr>
          <p:nvPr>
            <p:ph type="sldNum" sz="quarter" idx="5"/>
          </p:nvPr>
        </p:nvSpPr>
        <p:spPr/>
        <p:txBody>
          <a:bodyPr/>
          <a:lstStyle/>
          <a:p>
            <a:fld id="{59810988-A998-4EF9-A868-9936DFE31CEE}" type="slidenum">
              <a:t>11</a:t>
            </a:fld>
            <a:endParaRPr lang="en-US"/>
          </a:p>
        </p:txBody>
      </p:sp>
    </p:spTree>
    <p:extLst>
      <p:ext uri="{BB962C8B-B14F-4D97-AF65-F5344CB8AC3E}">
        <p14:creationId xmlns:p14="http://schemas.microsoft.com/office/powerpoint/2010/main" val="295549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29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5812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45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63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7183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446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824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076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523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4165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616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211926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8D2C4E-50C6-EC95-AFD2-4DF3F9625748}"/>
              </a:ext>
            </a:extLst>
          </p:cNvPr>
          <p:cNvPicPr>
            <a:picLocks noChangeAspect="1"/>
          </p:cNvPicPr>
          <p:nvPr/>
        </p:nvPicPr>
        <p:blipFill rotWithShape="1">
          <a:blip r:embed="rId2">
            <a:alphaModFix amt="50000"/>
          </a:blip>
          <a:srcRect t="29670" r="-1" b="-1"/>
          <a:stretch/>
        </p:blipFill>
        <p:spPr>
          <a:xfrm>
            <a:off x="20" y="10"/>
            <a:ext cx="12188931" cy="6857990"/>
          </a:xfrm>
          <a:prstGeom prst="rect">
            <a:avLst/>
          </a:prstGeom>
        </p:spPr>
      </p:pic>
      <p:sp>
        <p:nvSpPr>
          <p:cNvPr id="2" name="Title 1"/>
          <p:cNvSpPr>
            <a:spLocks noGrp="1"/>
          </p:cNvSpPr>
          <p:nvPr>
            <p:ph type="ctrTitle"/>
          </p:nvPr>
        </p:nvSpPr>
        <p:spPr>
          <a:xfrm>
            <a:off x="1527048" y="1124712"/>
            <a:ext cx="9144000" cy="3063240"/>
          </a:xfrm>
        </p:spPr>
        <p:txBody>
          <a:bodyPr>
            <a:normAutofit/>
          </a:bodyPr>
          <a:lstStyle/>
          <a:p>
            <a:r>
              <a:rPr lang="en-US" sz="5600">
                <a:solidFill>
                  <a:srgbClr val="FFFFFF"/>
                </a:solidFill>
                <a:latin typeface="Cavolini"/>
                <a:cs typeface="Calibri Light"/>
              </a:rPr>
              <a:t>Comparative Analysis of Community Detection Algorithms </a:t>
            </a:r>
            <a:endParaRPr lang="en-US" sz="5600">
              <a:solidFill>
                <a:srgbClr val="FFFFFF"/>
              </a:solidFill>
              <a:cs typeface="Calibri Light" panose="020F0302020204030204"/>
            </a:endParaRPr>
          </a:p>
        </p:txBody>
      </p:sp>
      <p:sp>
        <p:nvSpPr>
          <p:cNvPr id="3" name="Subtitle 2"/>
          <p:cNvSpPr>
            <a:spLocks noGrp="1"/>
          </p:cNvSpPr>
          <p:nvPr>
            <p:ph type="subTitle" idx="1"/>
          </p:nvPr>
        </p:nvSpPr>
        <p:spPr>
          <a:xfrm>
            <a:off x="1527048" y="4599432"/>
            <a:ext cx="9144000" cy="1227520"/>
          </a:xfrm>
        </p:spPr>
        <p:txBody>
          <a:bodyPr vert="horz" lIns="91440" tIns="45720" rIns="91440" bIns="45720" rtlCol="0">
            <a:normAutofit/>
          </a:bodyPr>
          <a:lstStyle/>
          <a:p>
            <a:r>
              <a:rPr lang="en-US">
                <a:solidFill>
                  <a:srgbClr val="FFFFFF"/>
                </a:solidFill>
                <a:cs typeface="Calibri"/>
              </a:rPr>
              <a:t>Presenter</a:t>
            </a:r>
          </a:p>
          <a:p>
            <a:r>
              <a:rPr lang="en-US">
                <a:solidFill>
                  <a:srgbClr val="FFFFFF"/>
                </a:solidFill>
                <a:cs typeface="Calibri"/>
              </a:rPr>
              <a:t>Janvi Patel</a:t>
            </a:r>
          </a:p>
        </p:txBody>
      </p:sp>
      <p:sp>
        <p:nvSpPr>
          <p:cNvPr id="68"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Chart, histogram&#10;&#10;Description automatically generated">
            <a:extLst>
              <a:ext uri="{FF2B5EF4-FFF2-40B4-BE49-F238E27FC236}">
                <a16:creationId xmlns:a16="http://schemas.microsoft.com/office/drawing/2014/main" id="{587DAB40-CF2B-FADD-F0A5-831C5CF75B27}"/>
              </a:ext>
            </a:extLst>
          </p:cNvPr>
          <p:cNvPicPr>
            <a:picLocks noChangeAspect="1"/>
          </p:cNvPicPr>
          <p:nvPr/>
        </p:nvPicPr>
        <p:blipFill>
          <a:blip r:embed="rId3"/>
          <a:stretch>
            <a:fillRect/>
          </a:stretch>
        </p:blipFill>
        <p:spPr>
          <a:xfrm>
            <a:off x="591752" y="321733"/>
            <a:ext cx="3414010" cy="2236177"/>
          </a:xfrm>
          <a:prstGeom prst="rect">
            <a:avLst/>
          </a:prstGeom>
        </p:spPr>
      </p:pic>
      <p:pic>
        <p:nvPicPr>
          <p:cNvPr id="7" name="Picture 7" descr="Chart, histogram&#10;&#10;Description automatically generated">
            <a:extLst>
              <a:ext uri="{FF2B5EF4-FFF2-40B4-BE49-F238E27FC236}">
                <a16:creationId xmlns:a16="http://schemas.microsoft.com/office/drawing/2014/main" id="{49C53CCB-1D33-9DD6-5AE0-5A979E4F16A6}"/>
              </a:ext>
            </a:extLst>
          </p:cNvPr>
          <p:cNvPicPr>
            <a:picLocks noChangeAspect="1"/>
          </p:cNvPicPr>
          <p:nvPr/>
        </p:nvPicPr>
        <p:blipFill>
          <a:blip r:embed="rId4"/>
          <a:stretch>
            <a:fillRect/>
          </a:stretch>
        </p:blipFill>
        <p:spPr>
          <a:xfrm>
            <a:off x="4547759" y="371634"/>
            <a:ext cx="3072717" cy="2145169"/>
          </a:xfrm>
          <a:prstGeom prst="rect">
            <a:avLst/>
          </a:prstGeom>
        </p:spPr>
      </p:pic>
      <p:sp>
        <p:nvSpPr>
          <p:cNvPr id="25" name="Rectangle 12">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91440"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 bar chart, histogram&#10;&#10;Description automatically generated">
            <a:extLst>
              <a:ext uri="{FF2B5EF4-FFF2-40B4-BE49-F238E27FC236}">
                <a16:creationId xmlns:a16="http://schemas.microsoft.com/office/drawing/2014/main" id="{EA1CEEF0-B3B6-BE2D-A9CE-29B179D43851}"/>
              </a:ext>
            </a:extLst>
          </p:cNvPr>
          <p:cNvPicPr>
            <a:picLocks noChangeAspect="1"/>
          </p:cNvPicPr>
          <p:nvPr/>
        </p:nvPicPr>
        <p:blipFill>
          <a:blip r:embed="rId5"/>
          <a:stretch>
            <a:fillRect/>
          </a:stretch>
        </p:blipFill>
        <p:spPr>
          <a:xfrm>
            <a:off x="1317231" y="3006496"/>
            <a:ext cx="5268728" cy="3385159"/>
          </a:xfrm>
          <a:prstGeom prst="rect">
            <a:avLst/>
          </a:prstGeom>
        </p:spPr>
      </p:pic>
      <p:sp>
        <p:nvSpPr>
          <p:cNvPr id="27" name="Rectangle 16">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 histogram&#10;&#10;Description automatically generated">
            <a:extLst>
              <a:ext uri="{FF2B5EF4-FFF2-40B4-BE49-F238E27FC236}">
                <a16:creationId xmlns:a16="http://schemas.microsoft.com/office/drawing/2014/main" id="{4A95C855-B7B5-D1D3-AE7C-CEB1BFDC66E9}"/>
              </a:ext>
            </a:extLst>
          </p:cNvPr>
          <p:cNvPicPr>
            <a:picLocks noGrp="1" noChangeAspect="1"/>
          </p:cNvPicPr>
          <p:nvPr>
            <p:ph idx="1"/>
          </p:nvPr>
        </p:nvPicPr>
        <p:blipFill>
          <a:blip r:embed="rId6"/>
          <a:stretch>
            <a:fillRect/>
          </a:stretch>
        </p:blipFill>
        <p:spPr>
          <a:xfrm>
            <a:off x="7832101" y="531262"/>
            <a:ext cx="4096528" cy="2840814"/>
          </a:xfrm>
          <a:prstGeom prst="rect">
            <a:avLst/>
          </a:prstGeom>
        </p:spPr>
      </p:pic>
      <p:sp>
        <p:nvSpPr>
          <p:cNvPr id="28" name="Rectangle 18">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 histogram&#10;&#10;Description automatically generated">
            <a:extLst>
              <a:ext uri="{FF2B5EF4-FFF2-40B4-BE49-F238E27FC236}">
                <a16:creationId xmlns:a16="http://schemas.microsoft.com/office/drawing/2014/main" id="{6E3CC500-9BBB-A4DC-A107-EDB9209AFB6F}"/>
              </a:ext>
            </a:extLst>
          </p:cNvPr>
          <p:cNvPicPr>
            <a:picLocks noChangeAspect="1"/>
          </p:cNvPicPr>
          <p:nvPr/>
        </p:nvPicPr>
        <p:blipFill>
          <a:blip r:embed="rId7"/>
          <a:stretch>
            <a:fillRect/>
          </a:stretch>
        </p:blipFill>
        <p:spPr>
          <a:xfrm>
            <a:off x="8016552" y="4077372"/>
            <a:ext cx="3716521" cy="2555770"/>
          </a:xfrm>
          <a:prstGeom prst="rect">
            <a:avLst/>
          </a:prstGeom>
        </p:spPr>
      </p:pic>
    </p:spTree>
    <p:extLst>
      <p:ext uri="{BB962C8B-B14F-4D97-AF65-F5344CB8AC3E}">
        <p14:creationId xmlns:p14="http://schemas.microsoft.com/office/powerpoint/2010/main" val="285204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7B8F-B012-2ADE-99AC-69BDC8ED576D}"/>
              </a:ext>
            </a:extLst>
          </p:cNvPr>
          <p:cNvSpPr>
            <a:spLocks noGrp="1"/>
          </p:cNvSpPr>
          <p:nvPr>
            <p:ph type="title"/>
          </p:nvPr>
        </p:nvSpPr>
        <p:spPr>
          <a:xfrm>
            <a:off x="838200" y="365125"/>
            <a:ext cx="10515600" cy="806980"/>
          </a:xfrm>
        </p:spPr>
        <p:txBody>
          <a:bodyPr>
            <a:normAutofit/>
          </a:bodyPr>
          <a:lstStyle/>
          <a:p>
            <a:r>
              <a:rPr lang="en-US" sz="3200" dirty="0">
                <a:highlight>
                  <a:srgbClr val="00FFFF"/>
                </a:highlight>
                <a:latin typeface="Cavolini"/>
                <a:cs typeface="Calibri Light"/>
              </a:rPr>
              <a:t>Results: </a:t>
            </a:r>
          </a:p>
        </p:txBody>
      </p:sp>
      <p:pic>
        <p:nvPicPr>
          <p:cNvPr id="4" name="Picture 4" descr="Chart, line chart&#10;&#10;Description automatically generated">
            <a:extLst>
              <a:ext uri="{FF2B5EF4-FFF2-40B4-BE49-F238E27FC236}">
                <a16:creationId xmlns:a16="http://schemas.microsoft.com/office/drawing/2014/main" id="{59320C98-2A2D-FA41-6560-35FB97498344}"/>
              </a:ext>
            </a:extLst>
          </p:cNvPr>
          <p:cNvPicPr>
            <a:picLocks noGrp="1" noChangeAspect="1"/>
          </p:cNvPicPr>
          <p:nvPr>
            <p:ph idx="1"/>
          </p:nvPr>
        </p:nvPicPr>
        <p:blipFill>
          <a:blip r:embed="rId3"/>
          <a:stretch>
            <a:fillRect/>
          </a:stretch>
        </p:blipFill>
        <p:spPr>
          <a:xfrm>
            <a:off x="1687024" y="1344939"/>
            <a:ext cx="4114399" cy="2591993"/>
          </a:xfrm>
        </p:spPr>
      </p:pic>
      <p:pic>
        <p:nvPicPr>
          <p:cNvPr id="5" name="Picture 5" descr="Chart, line chart&#10;&#10;Description automatically generated">
            <a:extLst>
              <a:ext uri="{FF2B5EF4-FFF2-40B4-BE49-F238E27FC236}">
                <a16:creationId xmlns:a16="http://schemas.microsoft.com/office/drawing/2014/main" id="{CE5F8990-3C33-0470-FE0B-C06B56D9D116}"/>
              </a:ext>
            </a:extLst>
          </p:cNvPr>
          <p:cNvPicPr>
            <a:picLocks noChangeAspect="1"/>
          </p:cNvPicPr>
          <p:nvPr/>
        </p:nvPicPr>
        <p:blipFill>
          <a:blip r:embed="rId4"/>
          <a:stretch>
            <a:fillRect/>
          </a:stretch>
        </p:blipFill>
        <p:spPr>
          <a:xfrm>
            <a:off x="6431785" y="1345814"/>
            <a:ext cx="4158447" cy="2649698"/>
          </a:xfrm>
          <a:prstGeom prst="rect">
            <a:avLst/>
          </a:prstGeom>
        </p:spPr>
      </p:pic>
      <p:sp>
        <p:nvSpPr>
          <p:cNvPr id="6" name="TextBox 5">
            <a:extLst>
              <a:ext uri="{FF2B5EF4-FFF2-40B4-BE49-F238E27FC236}">
                <a16:creationId xmlns:a16="http://schemas.microsoft.com/office/drawing/2014/main" id="{927549C3-7C22-E199-39CD-780A513B061F}"/>
              </a:ext>
            </a:extLst>
          </p:cNvPr>
          <p:cNvSpPr txBox="1"/>
          <p:nvPr/>
        </p:nvSpPr>
        <p:spPr>
          <a:xfrm>
            <a:off x="1188762" y="3733425"/>
            <a:ext cx="986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 2</a:t>
            </a:r>
            <a:endParaRPr lang="en-US"/>
          </a:p>
        </p:txBody>
      </p:sp>
      <p:sp>
        <p:nvSpPr>
          <p:cNvPr id="8" name="TextBox 7">
            <a:extLst>
              <a:ext uri="{FF2B5EF4-FFF2-40B4-BE49-F238E27FC236}">
                <a16:creationId xmlns:a16="http://schemas.microsoft.com/office/drawing/2014/main" id="{7A104C78-C2AE-7DBC-3ECC-60060AE87521}"/>
              </a:ext>
            </a:extLst>
          </p:cNvPr>
          <p:cNvSpPr txBox="1"/>
          <p:nvPr/>
        </p:nvSpPr>
        <p:spPr>
          <a:xfrm>
            <a:off x="10583012" y="3818091"/>
            <a:ext cx="986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 4</a:t>
            </a:r>
            <a:endParaRPr lang="en-US"/>
          </a:p>
        </p:txBody>
      </p:sp>
      <p:pic>
        <p:nvPicPr>
          <p:cNvPr id="3" name="Picture 6">
            <a:extLst>
              <a:ext uri="{FF2B5EF4-FFF2-40B4-BE49-F238E27FC236}">
                <a16:creationId xmlns:a16="http://schemas.microsoft.com/office/drawing/2014/main" id="{222921EA-652D-0474-D5F6-D0B020FEDDFC}"/>
              </a:ext>
            </a:extLst>
          </p:cNvPr>
          <p:cNvPicPr>
            <a:picLocks noChangeAspect="1"/>
          </p:cNvPicPr>
          <p:nvPr/>
        </p:nvPicPr>
        <p:blipFill>
          <a:blip r:embed="rId5"/>
          <a:stretch>
            <a:fillRect/>
          </a:stretch>
        </p:blipFill>
        <p:spPr>
          <a:xfrm>
            <a:off x="1739901" y="4101881"/>
            <a:ext cx="4108450" cy="2644154"/>
          </a:xfrm>
          <a:prstGeom prst="rect">
            <a:avLst/>
          </a:prstGeom>
        </p:spPr>
      </p:pic>
      <p:pic>
        <p:nvPicPr>
          <p:cNvPr id="7" name="Picture 8" descr="A picture containing chart&#10;&#10;Description automatically generated">
            <a:extLst>
              <a:ext uri="{FF2B5EF4-FFF2-40B4-BE49-F238E27FC236}">
                <a16:creationId xmlns:a16="http://schemas.microsoft.com/office/drawing/2014/main" id="{E40CBD60-A6AD-F820-1002-C2D2A37A23AC}"/>
              </a:ext>
            </a:extLst>
          </p:cNvPr>
          <p:cNvPicPr>
            <a:picLocks noChangeAspect="1"/>
          </p:cNvPicPr>
          <p:nvPr/>
        </p:nvPicPr>
        <p:blipFill>
          <a:blip r:embed="rId6"/>
          <a:stretch>
            <a:fillRect/>
          </a:stretch>
        </p:blipFill>
        <p:spPr>
          <a:xfrm>
            <a:off x="6428317" y="4100754"/>
            <a:ext cx="4150782" cy="2625243"/>
          </a:xfrm>
          <a:prstGeom prst="rect">
            <a:avLst/>
          </a:prstGeom>
        </p:spPr>
      </p:pic>
      <p:sp>
        <p:nvSpPr>
          <p:cNvPr id="12" name="TextBox 11">
            <a:extLst>
              <a:ext uri="{FF2B5EF4-FFF2-40B4-BE49-F238E27FC236}">
                <a16:creationId xmlns:a16="http://schemas.microsoft.com/office/drawing/2014/main" id="{48AFFF82-8B3B-B416-FA6F-3BCF314A93F0}"/>
              </a:ext>
            </a:extLst>
          </p:cNvPr>
          <p:cNvSpPr txBox="1"/>
          <p:nvPr/>
        </p:nvSpPr>
        <p:spPr>
          <a:xfrm>
            <a:off x="7541342" y="259883"/>
            <a:ext cx="4306083" cy="523220"/>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dirty="0">
                <a:latin typeface="Cavolini"/>
                <a:cs typeface="Calibri"/>
              </a:rPr>
              <a:t>Desired:</a:t>
            </a:r>
            <a:r>
              <a:rPr lang="en-US" sz="1400" dirty="0">
                <a:latin typeface="Cavolini"/>
                <a:cs typeface="Cavolini"/>
              </a:rPr>
              <a:t> </a:t>
            </a:r>
            <a:r>
              <a:rPr lang="en-US" sz="1400" dirty="0">
                <a:latin typeface="Cavolini"/>
                <a:cs typeface="Calibri"/>
              </a:rPr>
              <a:t>Low Conductance = Well defined communities</a:t>
            </a:r>
            <a:endParaRPr lang="en-US" dirty="0"/>
          </a:p>
        </p:txBody>
      </p:sp>
    </p:spTree>
    <p:extLst>
      <p:ext uri="{BB962C8B-B14F-4D97-AF65-F5344CB8AC3E}">
        <p14:creationId xmlns:p14="http://schemas.microsoft.com/office/powerpoint/2010/main" val="387287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9391-0E1D-8AC8-3048-F13C3C394856}"/>
              </a:ext>
            </a:extLst>
          </p:cNvPr>
          <p:cNvSpPr>
            <a:spLocks noGrp="1"/>
          </p:cNvSpPr>
          <p:nvPr>
            <p:ph type="title"/>
          </p:nvPr>
        </p:nvSpPr>
        <p:spPr/>
        <p:txBody>
          <a:bodyPr>
            <a:normAutofit/>
          </a:bodyPr>
          <a:lstStyle/>
          <a:p>
            <a:r>
              <a:rPr lang="en-US" sz="3200" dirty="0">
                <a:highlight>
                  <a:srgbClr val="00FFFF"/>
                </a:highlight>
                <a:latin typeface="Cavolini"/>
                <a:cs typeface="Calibri Light"/>
              </a:rPr>
              <a:t>Discussion</a:t>
            </a:r>
          </a:p>
        </p:txBody>
      </p:sp>
      <p:sp>
        <p:nvSpPr>
          <p:cNvPr id="3" name="Content Placeholder 2">
            <a:extLst>
              <a:ext uri="{FF2B5EF4-FFF2-40B4-BE49-F238E27FC236}">
                <a16:creationId xmlns:a16="http://schemas.microsoft.com/office/drawing/2014/main" id="{AB58B427-F629-0D84-75D1-C48E19E8C5CE}"/>
              </a:ext>
            </a:extLst>
          </p:cNvPr>
          <p:cNvSpPr>
            <a:spLocks noGrp="1"/>
          </p:cNvSpPr>
          <p:nvPr>
            <p:ph idx="1"/>
          </p:nvPr>
        </p:nvSpPr>
        <p:spPr/>
        <p:txBody>
          <a:bodyPr vert="horz" lIns="91440" tIns="45720" rIns="91440" bIns="45720" rtlCol="0" anchor="t">
            <a:normAutofit/>
          </a:bodyPr>
          <a:lstStyle/>
          <a:p>
            <a:r>
              <a:rPr lang="en-US" sz="2000" dirty="0">
                <a:cs typeface="Calibri"/>
              </a:rPr>
              <a:t>In this study I have performed a comparative analysis of the accuracy and computing time of five different community detection algorithms available in the “</a:t>
            </a:r>
            <a:r>
              <a:rPr lang="en-US" sz="2000" dirty="0" err="1">
                <a:cs typeface="Calibri"/>
              </a:rPr>
              <a:t>igraph</a:t>
            </a:r>
            <a:r>
              <a:rPr lang="en-US" sz="2000" dirty="0">
                <a:cs typeface="Calibri"/>
              </a:rPr>
              <a:t>” package</a:t>
            </a:r>
          </a:p>
          <a:p>
            <a:r>
              <a:rPr lang="en-US" sz="2000" dirty="0">
                <a:cs typeface="Calibri"/>
              </a:rPr>
              <a:t>Each algorithm has been tested on a set of Real-world graphs and synthetically generated graph</a:t>
            </a:r>
          </a:p>
          <a:p>
            <a:r>
              <a:rPr lang="en-US" sz="2000" dirty="0">
                <a:cs typeface="Calibri"/>
              </a:rPr>
              <a:t> </a:t>
            </a:r>
            <a:r>
              <a:rPr lang="en-US" sz="2000" i="1" dirty="0">
                <a:solidFill>
                  <a:schemeClr val="accent5">
                    <a:lumMod val="75000"/>
                  </a:schemeClr>
                </a:solidFill>
                <a:cs typeface="Calibri"/>
              </a:rPr>
              <a:t>Multilevel</a:t>
            </a:r>
            <a:r>
              <a:rPr lang="en-US" sz="2000" dirty="0">
                <a:cs typeface="Calibri"/>
              </a:rPr>
              <a:t>, </a:t>
            </a:r>
            <a:r>
              <a:rPr lang="en-US" sz="2000" i="1" dirty="0" err="1">
                <a:solidFill>
                  <a:schemeClr val="accent5">
                    <a:lumMod val="75000"/>
                  </a:schemeClr>
                </a:solidFill>
                <a:cs typeface="Calibri"/>
              </a:rPr>
              <a:t>walktrap</a:t>
            </a:r>
            <a:r>
              <a:rPr lang="en-US" sz="2000" i="1" dirty="0">
                <a:solidFill>
                  <a:schemeClr val="accent5">
                    <a:lumMod val="75000"/>
                  </a:schemeClr>
                </a:solidFill>
                <a:cs typeface="Calibri"/>
              </a:rPr>
              <a:t>, </a:t>
            </a:r>
            <a:r>
              <a:rPr lang="en-US" sz="2000" dirty="0">
                <a:cs typeface="Calibri"/>
              </a:rPr>
              <a:t>and </a:t>
            </a:r>
            <a:r>
              <a:rPr lang="en-US" sz="2000" i="1" dirty="0" err="1">
                <a:solidFill>
                  <a:schemeClr val="accent5">
                    <a:lumMod val="75000"/>
                  </a:schemeClr>
                </a:solidFill>
                <a:cs typeface="Calibri"/>
              </a:rPr>
              <a:t>fastgreedy</a:t>
            </a:r>
            <a:r>
              <a:rPr lang="en-US" sz="2000" i="1" dirty="0">
                <a:solidFill>
                  <a:schemeClr val="accent5">
                    <a:lumMod val="75000"/>
                  </a:schemeClr>
                </a:solidFill>
                <a:cs typeface="Calibri"/>
              </a:rPr>
              <a:t> </a:t>
            </a:r>
            <a:r>
              <a:rPr lang="en-US" sz="2000" dirty="0">
                <a:cs typeface="Calibri"/>
              </a:rPr>
              <a:t>gave better results compared to other algorithms</a:t>
            </a:r>
            <a:endParaRPr lang="en-US"/>
          </a:p>
          <a:p>
            <a:r>
              <a:rPr lang="en-US" sz="2000" i="1" dirty="0">
                <a:ea typeface="+mn-lt"/>
                <a:cs typeface="+mn-lt"/>
              </a:rPr>
              <a:t>The</a:t>
            </a:r>
            <a:r>
              <a:rPr lang="en-US" sz="2000" i="1" dirty="0">
                <a:solidFill>
                  <a:schemeClr val="accent2">
                    <a:lumMod val="75000"/>
                  </a:schemeClr>
                </a:solidFill>
                <a:ea typeface="+mn-lt"/>
                <a:cs typeface="+mn-lt"/>
              </a:rPr>
              <a:t> modularity</a:t>
            </a:r>
            <a:r>
              <a:rPr lang="en-US" sz="2000" dirty="0">
                <a:solidFill>
                  <a:srgbClr val="000000"/>
                </a:solidFill>
                <a:ea typeface="+mn-lt"/>
                <a:cs typeface="+mn-lt"/>
              </a:rPr>
              <a:t> of a network </a:t>
            </a:r>
            <a:r>
              <a:rPr lang="en-US" sz="2000" i="1" dirty="0">
                <a:solidFill>
                  <a:schemeClr val="accent2">
                    <a:lumMod val="75000"/>
                  </a:schemeClr>
                </a:solidFill>
                <a:ea typeface="+mn-lt"/>
                <a:cs typeface="+mn-lt"/>
              </a:rPr>
              <a:t>increases,</a:t>
            </a:r>
            <a:r>
              <a:rPr lang="en-US" sz="2000" dirty="0">
                <a:solidFill>
                  <a:srgbClr val="000000"/>
                </a:solidFill>
                <a:ea typeface="+mn-lt"/>
                <a:cs typeface="+mn-lt"/>
              </a:rPr>
              <a:t> </a:t>
            </a:r>
            <a:r>
              <a:rPr lang="en-US" sz="2000" dirty="0">
                <a:solidFill>
                  <a:schemeClr val="accent1">
                    <a:lumMod val="75000"/>
                  </a:schemeClr>
                </a:solidFill>
                <a:ea typeface="+mn-lt"/>
                <a:cs typeface="+mn-lt"/>
              </a:rPr>
              <a:t>no of communities decreases</a:t>
            </a:r>
            <a:r>
              <a:rPr lang="en-US" sz="2000" dirty="0">
                <a:solidFill>
                  <a:srgbClr val="000000"/>
                </a:solidFill>
                <a:ea typeface="+mn-lt"/>
                <a:cs typeface="+mn-lt"/>
              </a:rPr>
              <a:t> because </a:t>
            </a:r>
            <a:r>
              <a:rPr lang="en-US" sz="2000" b="1" i="1" dirty="0">
                <a:solidFill>
                  <a:schemeClr val="accent2">
                    <a:lumMod val="60000"/>
                    <a:lumOff val="40000"/>
                  </a:schemeClr>
                </a:solidFill>
                <a:ea typeface="+mn-lt"/>
                <a:cs typeface="+mn-lt"/>
              </a:rPr>
              <a:t>high modularity</a:t>
            </a:r>
            <a:r>
              <a:rPr lang="en-US" sz="2000" dirty="0">
                <a:solidFill>
                  <a:srgbClr val="000000"/>
                </a:solidFill>
                <a:ea typeface="+mn-lt"/>
                <a:cs typeface="+mn-lt"/>
              </a:rPr>
              <a:t> indicates a strong division of a network into </a:t>
            </a:r>
            <a:r>
              <a:rPr lang="en-US" sz="2000" b="1" i="1" dirty="0">
                <a:solidFill>
                  <a:schemeClr val="accent1">
                    <a:lumMod val="60000"/>
                    <a:lumOff val="40000"/>
                  </a:schemeClr>
                </a:solidFill>
                <a:ea typeface="+mn-lt"/>
                <a:cs typeface="+mn-lt"/>
              </a:rPr>
              <a:t>distinct communities</a:t>
            </a:r>
          </a:p>
          <a:p>
            <a:r>
              <a:rPr lang="en-US" sz="2000" i="1" dirty="0">
                <a:ea typeface="+mn-lt"/>
                <a:cs typeface="+mn-lt"/>
              </a:rPr>
              <a:t>A </a:t>
            </a:r>
            <a:r>
              <a:rPr lang="en-US" sz="2000" i="1" dirty="0">
                <a:solidFill>
                  <a:schemeClr val="accent2">
                    <a:lumMod val="75000"/>
                  </a:schemeClr>
                </a:solidFill>
                <a:ea typeface="+mn-lt"/>
                <a:cs typeface="+mn-lt"/>
              </a:rPr>
              <a:t>higher value of m</a:t>
            </a:r>
            <a:r>
              <a:rPr lang="en-US" sz="2000" dirty="0">
                <a:ea typeface="+mn-lt"/>
                <a:cs typeface="+mn-lt"/>
              </a:rPr>
              <a:t> leads to more connections with </a:t>
            </a:r>
            <a:r>
              <a:rPr lang="en-US" sz="2000" i="1" dirty="0">
                <a:solidFill>
                  <a:schemeClr val="accent1">
                    <a:lumMod val="75000"/>
                  </a:schemeClr>
                </a:solidFill>
                <a:ea typeface="+mn-lt"/>
                <a:cs typeface="+mn-lt"/>
              </a:rPr>
              <a:t>fewer communities</a:t>
            </a:r>
            <a:r>
              <a:rPr lang="en-US" sz="2000" dirty="0">
                <a:solidFill>
                  <a:schemeClr val="accent1">
                    <a:lumMod val="75000"/>
                  </a:schemeClr>
                </a:solidFill>
                <a:ea typeface="+mn-lt"/>
                <a:cs typeface="+mn-lt"/>
              </a:rPr>
              <a:t> </a:t>
            </a:r>
            <a:r>
              <a:rPr lang="en-US" sz="2000" dirty="0">
                <a:ea typeface="+mn-lt"/>
                <a:cs typeface="+mn-lt"/>
              </a:rPr>
              <a:t>whereas </a:t>
            </a:r>
            <a:r>
              <a:rPr lang="en-US" sz="2000" i="1" dirty="0">
                <a:solidFill>
                  <a:schemeClr val="accent2">
                    <a:lumMod val="75000"/>
                  </a:schemeClr>
                </a:solidFill>
                <a:ea typeface="+mn-lt"/>
                <a:cs typeface="+mn-lt"/>
              </a:rPr>
              <a:t>lower value of m</a:t>
            </a:r>
            <a:r>
              <a:rPr lang="en-US" sz="2000" dirty="0">
                <a:ea typeface="+mn-lt"/>
                <a:cs typeface="+mn-lt"/>
              </a:rPr>
              <a:t> results in a sparse network with more </a:t>
            </a:r>
            <a:r>
              <a:rPr lang="en-US" sz="2000" i="1" dirty="0">
                <a:solidFill>
                  <a:schemeClr val="accent1">
                    <a:lumMod val="75000"/>
                  </a:schemeClr>
                </a:solidFill>
                <a:ea typeface="+mn-lt"/>
                <a:cs typeface="+mn-lt"/>
              </a:rPr>
              <a:t>distinct communities</a:t>
            </a:r>
          </a:p>
          <a:p>
            <a:r>
              <a:rPr lang="en-US" sz="2000" dirty="0">
                <a:solidFill>
                  <a:srgbClr val="000000"/>
                </a:solidFill>
                <a:ea typeface="+mn-lt"/>
                <a:cs typeface="+mn-lt"/>
              </a:rPr>
              <a:t>These findings are an important contribution for aiding researchers to select or discard algorithms in their own experiments using </a:t>
            </a:r>
            <a:r>
              <a:rPr lang="en-US" sz="2000" dirty="0" err="1">
                <a:solidFill>
                  <a:srgbClr val="000000"/>
                </a:solidFill>
                <a:ea typeface="+mn-lt"/>
                <a:cs typeface="+mn-lt"/>
              </a:rPr>
              <a:t>igraph</a:t>
            </a:r>
            <a:r>
              <a:rPr lang="en-US" sz="2000" dirty="0">
                <a:solidFill>
                  <a:srgbClr val="000000"/>
                </a:solidFill>
                <a:ea typeface="+mn-lt"/>
                <a:cs typeface="+mn-lt"/>
              </a:rPr>
              <a:t> library</a:t>
            </a:r>
            <a:endParaRPr lang="en-US" sz="2000" dirty="0">
              <a:solidFill>
                <a:srgbClr val="000000"/>
              </a:solidFill>
              <a:cs typeface="Calibri"/>
            </a:endParaRPr>
          </a:p>
          <a:p>
            <a:pPr marL="0" indent="0">
              <a:buNone/>
            </a:pPr>
            <a:endParaRPr lang="en-US" dirty="0">
              <a:cs typeface="Calibri"/>
            </a:endParaRPr>
          </a:p>
        </p:txBody>
      </p:sp>
    </p:spTree>
    <p:extLst>
      <p:ext uri="{BB962C8B-B14F-4D97-AF65-F5344CB8AC3E}">
        <p14:creationId xmlns:p14="http://schemas.microsoft.com/office/powerpoint/2010/main" val="277202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445D-4A70-C0A9-C632-156108FD133F}"/>
              </a:ext>
            </a:extLst>
          </p:cNvPr>
          <p:cNvSpPr>
            <a:spLocks noGrp="1"/>
          </p:cNvSpPr>
          <p:nvPr>
            <p:ph type="title"/>
          </p:nvPr>
        </p:nvSpPr>
        <p:spPr>
          <a:xfrm>
            <a:off x="389916" y="444464"/>
            <a:ext cx="3420305" cy="1906317"/>
          </a:xfrm>
        </p:spPr>
        <p:txBody>
          <a:bodyPr>
            <a:normAutofit/>
          </a:bodyPr>
          <a:lstStyle/>
          <a:p>
            <a:pPr algn="ctr"/>
            <a:r>
              <a:rPr lang="en-US" sz="2800" dirty="0">
                <a:highlight>
                  <a:srgbClr val="00FFFF"/>
                </a:highlight>
                <a:latin typeface="Cavolini"/>
                <a:cs typeface="Calibri Light"/>
              </a:rPr>
              <a:t>Future Scope</a:t>
            </a:r>
          </a:p>
        </p:txBody>
      </p:sp>
      <p:sp>
        <p:nvSpPr>
          <p:cNvPr id="3" name="Content Placeholder 2">
            <a:extLst>
              <a:ext uri="{FF2B5EF4-FFF2-40B4-BE49-F238E27FC236}">
                <a16:creationId xmlns:a16="http://schemas.microsoft.com/office/drawing/2014/main" id="{69BE8EDA-6CFE-1B78-35BC-05A57B6598B5}"/>
              </a:ext>
            </a:extLst>
          </p:cNvPr>
          <p:cNvSpPr>
            <a:spLocks noGrp="1"/>
          </p:cNvSpPr>
          <p:nvPr>
            <p:ph idx="1"/>
          </p:nvPr>
        </p:nvSpPr>
        <p:spPr>
          <a:xfrm>
            <a:off x="5431646" y="678955"/>
            <a:ext cx="5586448" cy="5409743"/>
          </a:xfrm>
        </p:spPr>
        <p:txBody>
          <a:bodyPr vert="horz" lIns="91440" tIns="45720" rIns="91440" bIns="45720" rtlCol="0" anchor="ctr">
            <a:normAutofit/>
          </a:bodyPr>
          <a:lstStyle/>
          <a:p>
            <a:r>
              <a:rPr lang="en-US" sz="2000" dirty="0">
                <a:cs typeface="Calibri"/>
              </a:rPr>
              <a:t>Test the proposed approach to analyze the random networks</a:t>
            </a:r>
          </a:p>
          <a:p>
            <a:r>
              <a:rPr lang="en-US" sz="2000" dirty="0">
                <a:cs typeface="Calibri"/>
              </a:rPr>
              <a:t>Use of different evaluation metric such as NMI score </a:t>
            </a:r>
            <a:endParaRPr lang="en-US" dirty="0"/>
          </a:p>
          <a:p>
            <a:r>
              <a:rPr lang="en-US" sz="2000" dirty="0">
                <a:cs typeface="Calibri"/>
              </a:rPr>
              <a:t>Increase the network size</a:t>
            </a:r>
          </a:p>
        </p:txBody>
      </p:sp>
      <p:pic>
        <p:nvPicPr>
          <p:cNvPr id="5" name="Picture 4" descr="Light bulb on yellow background with sketched light beams and cord">
            <a:extLst>
              <a:ext uri="{FF2B5EF4-FFF2-40B4-BE49-F238E27FC236}">
                <a16:creationId xmlns:a16="http://schemas.microsoft.com/office/drawing/2014/main" id="{DFE0FD41-13D4-A611-CA70-8E994CC309B2}"/>
              </a:ext>
            </a:extLst>
          </p:cNvPr>
          <p:cNvPicPr>
            <a:picLocks noChangeAspect="1"/>
          </p:cNvPicPr>
          <p:nvPr/>
        </p:nvPicPr>
        <p:blipFill rotWithShape="1">
          <a:blip r:embed="rId2"/>
          <a:srcRect l="35638" r="-14" b="-14"/>
          <a:stretch/>
        </p:blipFill>
        <p:spPr>
          <a:xfrm>
            <a:off x="20" y="2768743"/>
            <a:ext cx="4278264" cy="4089258"/>
          </a:xfrm>
          <a:prstGeom prst="rect">
            <a:avLst/>
          </a:prstGeom>
        </p:spPr>
      </p:pic>
    </p:spTree>
    <p:extLst>
      <p:ext uri="{BB962C8B-B14F-4D97-AF65-F5344CB8AC3E}">
        <p14:creationId xmlns:p14="http://schemas.microsoft.com/office/powerpoint/2010/main" val="333062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531D-7BEC-1F17-5AEC-3FD1EA30B5DD}"/>
              </a:ext>
            </a:extLst>
          </p:cNvPr>
          <p:cNvSpPr>
            <a:spLocks noGrp="1"/>
          </p:cNvSpPr>
          <p:nvPr>
            <p:ph type="title"/>
          </p:nvPr>
        </p:nvSpPr>
        <p:spPr>
          <a:xfrm>
            <a:off x="1116987" y="552160"/>
            <a:ext cx="5847781" cy="1046671"/>
          </a:xfrm>
        </p:spPr>
        <p:txBody>
          <a:bodyPr>
            <a:normAutofit/>
          </a:bodyPr>
          <a:lstStyle/>
          <a:p>
            <a:r>
              <a:rPr lang="en-US" sz="3200" dirty="0">
                <a:highlight>
                  <a:srgbClr val="00FFFF"/>
                </a:highlight>
                <a:latin typeface="Cavolini"/>
                <a:cs typeface="Calibri Light"/>
              </a:rPr>
              <a:t>References</a:t>
            </a:r>
          </a:p>
        </p:txBody>
      </p:sp>
      <p:sp>
        <p:nvSpPr>
          <p:cNvPr id="3" name="Content Placeholder 2">
            <a:extLst>
              <a:ext uri="{FF2B5EF4-FFF2-40B4-BE49-F238E27FC236}">
                <a16:creationId xmlns:a16="http://schemas.microsoft.com/office/drawing/2014/main" id="{3644A50D-86C5-A911-C6E8-4441B5B29827}"/>
              </a:ext>
            </a:extLst>
          </p:cNvPr>
          <p:cNvSpPr>
            <a:spLocks noGrp="1"/>
          </p:cNvSpPr>
          <p:nvPr>
            <p:ph idx="1"/>
          </p:nvPr>
        </p:nvSpPr>
        <p:spPr>
          <a:xfrm>
            <a:off x="343783" y="1480900"/>
            <a:ext cx="7226102" cy="4844360"/>
          </a:xfrm>
        </p:spPr>
        <p:txBody>
          <a:bodyPr vert="horz" lIns="91440" tIns="45720" rIns="91440" bIns="45720" rtlCol="0" anchor="ctr">
            <a:noAutofit/>
          </a:bodyPr>
          <a:lstStyle/>
          <a:p>
            <a:pPr marL="457200" indent="-457200">
              <a:buAutoNum type="arabicPeriod"/>
            </a:pPr>
            <a:r>
              <a:rPr lang="en-US" sz="1600" dirty="0">
                <a:solidFill>
                  <a:srgbClr val="000000"/>
                </a:solidFill>
                <a:ea typeface="+mn-lt"/>
                <a:cs typeface="+mn-lt"/>
              </a:rPr>
              <a:t>F. Berardo de Sousa and L. Zhao, "Evaluating and Comparing the </a:t>
            </a:r>
            <a:r>
              <a:rPr lang="en-US" sz="1600" dirty="0" err="1">
                <a:solidFill>
                  <a:srgbClr val="000000"/>
                </a:solidFill>
                <a:ea typeface="+mn-lt"/>
                <a:cs typeface="+mn-lt"/>
              </a:rPr>
              <a:t>IGraph</a:t>
            </a:r>
            <a:r>
              <a:rPr lang="en-US" sz="1600" dirty="0">
                <a:solidFill>
                  <a:srgbClr val="000000"/>
                </a:solidFill>
                <a:ea typeface="+mn-lt"/>
                <a:cs typeface="+mn-lt"/>
              </a:rPr>
              <a:t> Community Detection Algorithms," 2014 Brazilian Conference on Intelligent Systems, Sao Paulo, Brazil, 2014, pp. 408-413, </a:t>
            </a:r>
            <a:r>
              <a:rPr lang="en-US" sz="1600" dirty="0" err="1">
                <a:solidFill>
                  <a:srgbClr val="000000"/>
                </a:solidFill>
                <a:ea typeface="+mn-lt"/>
                <a:cs typeface="+mn-lt"/>
              </a:rPr>
              <a:t>doi</a:t>
            </a:r>
            <a:r>
              <a:rPr lang="en-US" sz="1600" dirty="0">
                <a:solidFill>
                  <a:srgbClr val="000000"/>
                </a:solidFill>
                <a:ea typeface="+mn-lt"/>
                <a:cs typeface="+mn-lt"/>
              </a:rPr>
              <a:t>: 10.1109/BRACIS.2014.79.</a:t>
            </a:r>
            <a:endParaRPr lang="en-US" dirty="0">
              <a:solidFill>
                <a:srgbClr val="000000"/>
              </a:solidFill>
              <a:ea typeface="+mn-lt"/>
              <a:cs typeface="+mn-lt"/>
            </a:endParaRPr>
          </a:p>
          <a:p>
            <a:pPr marL="457200" indent="-457200">
              <a:buAutoNum type="arabicPeriod"/>
            </a:pPr>
            <a:r>
              <a:rPr lang="en-US" sz="1600" dirty="0">
                <a:solidFill>
                  <a:srgbClr val="000000"/>
                </a:solidFill>
                <a:ea typeface="+mn-lt"/>
                <a:cs typeface="+mn-lt"/>
              </a:rPr>
              <a:t> A. </a:t>
            </a:r>
            <a:r>
              <a:rPr lang="en-US" sz="1600" dirty="0" err="1">
                <a:solidFill>
                  <a:srgbClr val="000000"/>
                </a:solidFill>
                <a:ea typeface="+mn-lt"/>
                <a:cs typeface="+mn-lt"/>
              </a:rPr>
              <a:t>Lancichinetti</a:t>
            </a:r>
            <a:r>
              <a:rPr lang="en-US" sz="1600" dirty="0">
                <a:solidFill>
                  <a:srgbClr val="000000"/>
                </a:solidFill>
                <a:ea typeface="+mn-lt"/>
                <a:cs typeface="+mn-lt"/>
              </a:rPr>
              <a:t> and S. Fortunato, "Community detection algorithms: A comparative analysis", Phys. Rev. E Stat. Phys. Plasmas Fluids </a:t>
            </a:r>
            <a:r>
              <a:rPr lang="en-US" sz="1600" dirty="0" err="1">
                <a:solidFill>
                  <a:srgbClr val="000000"/>
                </a:solidFill>
                <a:ea typeface="+mn-lt"/>
                <a:cs typeface="+mn-lt"/>
              </a:rPr>
              <a:t>Relat</a:t>
            </a:r>
            <a:r>
              <a:rPr lang="en-US" sz="1600" dirty="0">
                <a:solidFill>
                  <a:srgbClr val="000000"/>
                </a:solidFill>
                <a:ea typeface="+mn-lt"/>
                <a:cs typeface="+mn-lt"/>
              </a:rPr>
              <a:t>. </a:t>
            </a:r>
            <a:r>
              <a:rPr lang="en-US" sz="1600" dirty="0" err="1">
                <a:solidFill>
                  <a:srgbClr val="000000"/>
                </a:solidFill>
                <a:ea typeface="+mn-lt"/>
                <a:cs typeface="+mn-lt"/>
              </a:rPr>
              <a:t>Interdiscip</a:t>
            </a:r>
            <a:r>
              <a:rPr lang="en-US" sz="1600" dirty="0">
                <a:solidFill>
                  <a:srgbClr val="000000"/>
                </a:solidFill>
                <a:ea typeface="+mn-lt"/>
                <a:cs typeface="+mn-lt"/>
              </a:rPr>
              <a:t>. Top., vol. 80, no. 5, pp. 056117, 2009.</a:t>
            </a:r>
          </a:p>
          <a:p>
            <a:pPr marL="457200" indent="-457200">
              <a:buAutoNum type="arabicPeriod"/>
            </a:pPr>
            <a:r>
              <a:rPr lang="en-US" sz="1600" dirty="0">
                <a:ea typeface="+mn-lt"/>
                <a:cs typeface="+mn-lt"/>
              </a:rPr>
              <a:t>Orman, G. K. &amp; Labatut, V. A comparison of community detection algorithms on artificial networks. In Discovery Science 242–256 (Springer, 2009).</a:t>
            </a:r>
            <a:endParaRPr lang="en-US" dirty="0">
              <a:cs typeface="Calibri" panose="020F0502020204030204"/>
            </a:endParaRPr>
          </a:p>
          <a:p>
            <a:pPr marL="457200" indent="-457200">
              <a:buAutoNum type="arabicPeriod"/>
            </a:pPr>
            <a:r>
              <a:rPr lang="en-US" sz="1600" dirty="0">
                <a:solidFill>
                  <a:srgbClr val="000000"/>
                </a:solidFill>
                <a:ea typeface="+mn-lt"/>
                <a:cs typeface="+mn-lt"/>
              </a:rPr>
              <a:t>J. Leskovec, K. J. Lang and M. Mahoney, "Empirical comparison of algorithms for network community detection", Proc. 19th Int. Conf. World Wide Web, pp. 631-640, 2010.</a:t>
            </a:r>
            <a:endParaRPr lang="en-US" dirty="0"/>
          </a:p>
          <a:p>
            <a:pPr marL="457200" indent="-457200">
              <a:buAutoNum type="arabicPeriod"/>
            </a:pPr>
            <a:r>
              <a:rPr lang="en-US" sz="1600" dirty="0">
                <a:solidFill>
                  <a:srgbClr val="000000"/>
                </a:solidFill>
                <a:ea typeface="+mn-lt"/>
                <a:cs typeface="+mn-lt"/>
              </a:rPr>
              <a:t>Dao, V., </a:t>
            </a:r>
            <a:r>
              <a:rPr lang="en-US" sz="1600" dirty="0" err="1">
                <a:solidFill>
                  <a:srgbClr val="000000"/>
                </a:solidFill>
                <a:ea typeface="+mn-lt"/>
                <a:cs typeface="+mn-lt"/>
              </a:rPr>
              <a:t>Bothorel</a:t>
            </a:r>
            <a:r>
              <a:rPr lang="en-US" sz="1600" dirty="0">
                <a:solidFill>
                  <a:srgbClr val="000000"/>
                </a:solidFill>
                <a:ea typeface="+mn-lt"/>
                <a:cs typeface="+mn-lt"/>
              </a:rPr>
              <a:t>, C., &amp; Lenca, P. (2020). Community structure: A comparative evaluation of community detection methods. Network Science, 8(1), 1-41. doi:10.1017/nws.2019.59</a:t>
            </a:r>
          </a:p>
        </p:txBody>
      </p:sp>
      <p:pic>
        <p:nvPicPr>
          <p:cNvPr id="5" name="Picture 4" descr="Abstract blurred public library with bookshelves">
            <a:extLst>
              <a:ext uri="{FF2B5EF4-FFF2-40B4-BE49-F238E27FC236}">
                <a16:creationId xmlns:a16="http://schemas.microsoft.com/office/drawing/2014/main" id="{CA2DCE5B-E8E7-54DE-FBC1-B092BDA805F0}"/>
              </a:ext>
            </a:extLst>
          </p:cNvPr>
          <p:cNvPicPr>
            <a:picLocks noChangeAspect="1"/>
          </p:cNvPicPr>
          <p:nvPr/>
        </p:nvPicPr>
        <p:blipFill rotWithShape="1">
          <a:blip r:embed="rId2"/>
          <a:srcRect l="18347" r="40271" b="4"/>
          <a:stretch/>
        </p:blipFill>
        <p:spPr>
          <a:xfrm>
            <a:off x="7940040" y="10"/>
            <a:ext cx="4251960" cy="6857991"/>
          </a:xfrm>
          <a:prstGeom prst="rect">
            <a:avLst/>
          </a:prstGeom>
        </p:spPr>
      </p:pic>
    </p:spTree>
    <p:extLst>
      <p:ext uri="{BB962C8B-B14F-4D97-AF65-F5344CB8AC3E}">
        <p14:creationId xmlns:p14="http://schemas.microsoft.com/office/powerpoint/2010/main" val="154014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9232-CFF0-A71D-9C7C-D8B69C5DE247}"/>
              </a:ext>
            </a:extLst>
          </p:cNvPr>
          <p:cNvSpPr>
            <a:spLocks noGrp="1"/>
          </p:cNvSpPr>
          <p:nvPr>
            <p:ph type="title"/>
          </p:nvPr>
        </p:nvSpPr>
        <p:spPr/>
        <p:txBody>
          <a:bodyPr>
            <a:normAutofit/>
          </a:bodyPr>
          <a:lstStyle/>
          <a:p>
            <a:r>
              <a:rPr lang="en-US" sz="3600" dirty="0">
                <a:highlight>
                  <a:srgbClr val="00FFFF"/>
                </a:highlight>
                <a:latin typeface="Cavolini"/>
                <a:ea typeface="+mj-lt"/>
                <a:cs typeface="+mj-lt"/>
              </a:rPr>
              <a:t>Motivation</a:t>
            </a:r>
            <a:endParaRPr lang="en-US" sz="3600">
              <a:highlight>
                <a:srgbClr val="00FFFF"/>
              </a:highlight>
              <a:latin typeface="Cavolini"/>
              <a:cs typeface="Calibri Light"/>
            </a:endParaRPr>
          </a:p>
        </p:txBody>
      </p:sp>
      <p:sp>
        <p:nvSpPr>
          <p:cNvPr id="3" name="Content Placeholder 2">
            <a:extLst>
              <a:ext uri="{FF2B5EF4-FFF2-40B4-BE49-F238E27FC236}">
                <a16:creationId xmlns:a16="http://schemas.microsoft.com/office/drawing/2014/main" id="{1A7A84FE-E611-D83B-C9A8-BE9B933AED70}"/>
              </a:ext>
            </a:extLst>
          </p:cNvPr>
          <p:cNvSpPr>
            <a:spLocks noGrp="1"/>
          </p:cNvSpPr>
          <p:nvPr>
            <p:ph idx="1"/>
          </p:nvPr>
        </p:nvSpPr>
        <p:spPr/>
        <p:txBody>
          <a:bodyPr vert="horz" lIns="91440" tIns="45720" rIns="91440" bIns="45720" rtlCol="0" anchor="t">
            <a:normAutofit/>
          </a:bodyPr>
          <a:lstStyle/>
          <a:p>
            <a:r>
              <a:rPr lang="en-US" sz="1800" dirty="0">
                <a:cs typeface="Calibri"/>
              </a:rPr>
              <a:t>Detecting communities has grown into a fundamental, and highly relevant problem in complex network analysis with multiple applications</a:t>
            </a:r>
          </a:p>
          <a:p>
            <a:pPr lvl="1">
              <a:buFont typeface="Wingdings,Sans-Serif" panose="020B0604020202020204" pitchFamily="34" charset="0"/>
              <a:buChar char="q"/>
            </a:pPr>
            <a:r>
              <a:rPr lang="en-US" sz="1800" dirty="0">
                <a:solidFill>
                  <a:schemeClr val="accent1">
                    <a:lumMod val="75000"/>
                  </a:schemeClr>
                </a:solidFill>
                <a:cs typeface="Calibri"/>
              </a:rPr>
              <a:t>First, it allows to unveil the existence of a non-trivial internal network organization at coarse grain level</a:t>
            </a:r>
          </a:p>
          <a:p>
            <a:pPr lvl="1">
              <a:buFont typeface="Wingdings,Sans-Serif" panose="020B0604020202020204" pitchFamily="34" charset="0"/>
              <a:buChar char="q"/>
            </a:pPr>
            <a:r>
              <a:rPr lang="en-US" sz="1800" dirty="0">
                <a:solidFill>
                  <a:schemeClr val="accent1">
                    <a:lumMod val="75000"/>
                  </a:schemeClr>
                </a:solidFill>
                <a:cs typeface="Calibri"/>
              </a:rPr>
              <a:t>Second, it helps to better understand the properties of dynamic processes taking place in a network</a:t>
            </a:r>
          </a:p>
          <a:p>
            <a:r>
              <a:rPr lang="en-US" sz="1800" i="1" dirty="0">
                <a:cs typeface="Calibri"/>
              </a:rPr>
              <a:t>Understanding community structure in social media is critical</a:t>
            </a:r>
            <a:r>
              <a:rPr lang="en-US" sz="1800" dirty="0">
                <a:cs typeface="Calibri"/>
              </a:rPr>
              <a:t> due to its broad applications such as friend recommendations, link predictions and collaborative filtering</a:t>
            </a:r>
          </a:p>
          <a:p>
            <a:pPr>
              <a:buFont typeface="Arial,Sans-Serif" panose="020B0604020202020204" pitchFamily="34" charset="0"/>
            </a:pPr>
            <a:r>
              <a:rPr lang="en-US" sz="1800" dirty="0">
                <a:cs typeface="Calibri"/>
              </a:rPr>
              <a:t>Many community detection algorithms have been developed to uncover the mesoscopic properties of complex networks</a:t>
            </a:r>
          </a:p>
          <a:p>
            <a:pPr>
              <a:buFont typeface="Arial,Sans-Serif" panose="020B0604020202020204" pitchFamily="34" charset="0"/>
            </a:pPr>
            <a:r>
              <a:rPr lang="en-US" sz="1800" dirty="0">
                <a:cs typeface="Calibri"/>
              </a:rPr>
              <a:t>However </a:t>
            </a:r>
            <a:r>
              <a:rPr lang="en-US" sz="1800" i="1" dirty="0">
                <a:solidFill>
                  <a:srgbClr val="C00000"/>
                </a:solidFill>
                <a:cs typeface="Calibri"/>
              </a:rPr>
              <a:t>how good an algorithm is</a:t>
            </a:r>
            <a:r>
              <a:rPr lang="en-US" sz="1800" dirty="0">
                <a:cs typeface="Calibri"/>
              </a:rPr>
              <a:t>, in terms of </a:t>
            </a:r>
            <a:r>
              <a:rPr lang="en-US" sz="1800" i="1" dirty="0">
                <a:solidFill>
                  <a:srgbClr val="C00000"/>
                </a:solidFill>
                <a:cs typeface="Calibri"/>
              </a:rPr>
              <a:t>accuracy </a:t>
            </a:r>
            <a:r>
              <a:rPr lang="en-US" sz="1800" dirty="0">
                <a:cs typeface="Calibri"/>
              </a:rPr>
              <a:t>and </a:t>
            </a:r>
            <a:r>
              <a:rPr lang="en-US" sz="1800" i="1" dirty="0">
                <a:solidFill>
                  <a:srgbClr val="C00000"/>
                </a:solidFill>
                <a:cs typeface="Calibri"/>
              </a:rPr>
              <a:t>computing time</a:t>
            </a:r>
            <a:r>
              <a:rPr lang="en-US" sz="1800" dirty="0">
                <a:cs typeface="Calibri"/>
              </a:rPr>
              <a:t>, remains still open </a:t>
            </a:r>
            <a:r>
              <a:rPr lang="en-US" sz="1800" dirty="0">
                <a:solidFill>
                  <a:srgbClr val="000000"/>
                </a:solidFill>
                <a:ea typeface="+mn-lt"/>
                <a:cs typeface="+mn-lt"/>
              </a:rPr>
              <a:t>in the absence of ground truth labels for the underlying communities as is seen in most real-world situations</a:t>
            </a:r>
          </a:p>
          <a:p>
            <a:r>
              <a:rPr lang="en-US" sz="1800" dirty="0">
                <a:solidFill>
                  <a:srgbClr val="000000"/>
                </a:solidFill>
                <a:ea typeface="+mn-lt"/>
                <a:cs typeface="+mn-lt"/>
              </a:rPr>
              <a:t>Testing on </a:t>
            </a:r>
            <a:r>
              <a:rPr lang="en-US" sz="1800" i="1" dirty="0">
                <a:solidFill>
                  <a:schemeClr val="accent2">
                    <a:lumMod val="75000"/>
                  </a:schemeClr>
                </a:solidFill>
                <a:ea typeface="+mn-lt"/>
                <a:cs typeface="+mn-lt"/>
              </a:rPr>
              <a:t>real networks</a:t>
            </a:r>
            <a:r>
              <a:rPr lang="en-US" sz="1800" dirty="0">
                <a:solidFill>
                  <a:srgbClr val="000000"/>
                </a:solidFill>
                <a:ea typeface="+mn-lt"/>
                <a:cs typeface="+mn-lt"/>
              </a:rPr>
              <a:t> is necessary, but also limited: the considered real networks are usually small, the actual </a:t>
            </a:r>
            <a:r>
              <a:rPr lang="en-US" sz="1800" i="1" dirty="0">
                <a:solidFill>
                  <a:schemeClr val="accent2">
                    <a:lumMod val="75000"/>
                  </a:schemeClr>
                </a:solidFill>
                <a:ea typeface="+mn-lt"/>
                <a:cs typeface="+mn-lt"/>
              </a:rPr>
              <a:t>underlying communities are generally not defined objectively</a:t>
            </a:r>
            <a:r>
              <a:rPr lang="en-US" sz="1800" dirty="0">
                <a:solidFill>
                  <a:srgbClr val="000000"/>
                </a:solidFill>
                <a:ea typeface="+mn-lt"/>
                <a:cs typeface="+mn-lt"/>
              </a:rPr>
              <a:t>, and it is </a:t>
            </a:r>
            <a:r>
              <a:rPr lang="en-US" sz="1800" i="1" dirty="0">
                <a:solidFill>
                  <a:schemeClr val="accent2">
                    <a:lumMod val="75000"/>
                  </a:schemeClr>
                </a:solidFill>
                <a:ea typeface="+mn-lt"/>
                <a:cs typeface="+mn-lt"/>
              </a:rPr>
              <a:t>not possible to control their properties</a:t>
            </a:r>
            <a:r>
              <a:rPr lang="en-US" sz="1800" dirty="0">
                <a:solidFill>
                  <a:srgbClr val="000000"/>
                </a:solidFill>
                <a:ea typeface="+mn-lt"/>
                <a:cs typeface="+mn-lt"/>
              </a:rPr>
              <a:t> generating artificial networks makes it possible to overcome these limitations</a:t>
            </a:r>
          </a:p>
          <a:p>
            <a:pPr marL="0" indent="0">
              <a:buNone/>
            </a:pPr>
            <a:endParaRPr lang="en-US" sz="1800" dirty="0">
              <a:solidFill>
                <a:srgbClr val="000000"/>
              </a:solidFill>
              <a:ea typeface="+mn-lt"/>
              <a:cs typeface="+mn-lt"/>
            </a:endParaRPr>
          </a:p>
        </p:txBody>
      </p:sp>
    </p:spTree>
    <p:extLst>
      <p:ext uri="{BB962C8B-B14F-4D97-AF65-F5344CB8AC3E}">
        <p14:creationId xmlns:p14="http://schemas.microsoft.com/office/powerpoint/2010/main" val="279980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2F31-F69D-32A4-663F-6403033B1F90}"/>
              </a:ext>
            </a:extLst>
          </p:cNvPr>
          <p:cNvSpPr>
            <a:spLocks noGrp="1"/>
          </p:cNvSpPr>
          <p:nvPr>
            <p:ph type="title"/>
          </p:nvPr>
        </p:nvSpPr>
        <p:spPr/>
        <p:txBody>
          <a:bodyPr>
            <a:normAutofit/>
          </a:bodyPr>
          <a:lstStyle/>
          <a:p>
            <a:r>
              <a:rPr lang="en-US" sz="3600" dirty="0">
                <a:highlight>
                  <a:srgbClr val="00FFFF"/>
                </a:highlight>
                <a:latin typeface="Cavolini"/>
                <a:cs typeface="Calibri Light"/>
              </a:rPr>
              <a:t>Related Work</a:t>
            </a:r>
            <a:endParaRPr lang="en-US" sz="3600">
              <a:highlight>
                <a:srgbClr val="00FFFF"/>
              </a:highlight>
              <a:latin typeface="Cavolini"/>
              <a:cs typeface="Cavolini"/>
            </a:endParaRPr>
          </a:p>
        </p:txBody>
      </p:sp>
      <p:sp>
        <p:nvSpPr>
          <p:cNvPr id="3" name="Content Placeholder 2">
            <a:extLst>
              <a:ext uri="{FF2B5EF4-FFF2-40B4-BE49-F238E27FC236}">
                <a16:creationId xmlns:a16="http://schemas.microsoft.com/office/drawing/2014/main" id="{3A6E276F-9208-7734-9001-F1F86C8AE21D}"/>
              </a:ext>
            </a:extLst>
          </p:cNvPr>
          <p:cNvSpPr>
            <a:spLocks noGrp="1"/>
          </p:cNvSpPr>
          <p:nvPr>
            <p:ph idx="1"/>
          </p:nvPr>
        </p:nvSpPr>
        <p:spPr/>
        <p:txBody>
          <a:bodyPr vert="horz" lIns="91440" tIns="45720" rIns="91440" bIns="45720" rtlCol="0" anchor="t">
            <a:noAutofit/>
          </a:bodyPr>
          <a:lstStyle/>
          <a:p>
            <a:r>
              <a:rPr lang="en-US" sz="2000" dirty="0">
                <a:solidFill>
                  <a:srgbClr val="000000"/>
                </a:solidFill>
                <a:ea typeface="+mn-lt"/>
                <a:cs typeface="+mn-lt"/>
              </a:rPr>
              <a:t>In [1], different community detection algorithms were implemented leveraging the </a:t>
            </a:r>
            <a:r>
              <a:rPr lang="en-US" sz="2000" dirty="0" err="1">
                <a:solidFill>
                  <a:srgbClr val="000000"/>
                </a:solidFill>
                <a:ea typeface="+mn-lt"/>
                <a:cs typeface="+mn-lt"/>
              </a:rPr>
              <a:t>igraph</a:t>
            </a:r>
            <a:r>
              <a:rPr lang="en-US" sz="2000" dirty="0">
                <a:solidFill>
                  <a:srgbClr val="000000"/>
                </a:solidFill>
                <a:ea typeface="+mn-lt"/>
                <a:cs typeface="+mn-lt"/>
              </a:rPr>
              <a:t> library which is then investigated and ranked according to their performances in a set of different scenarios.</a:t>
            </a:r>
            <a:r>
              <a:rPr lang="en-US" sz="2000" dirty="0">
                <a:solidFill>
                  <a:srgbClr val="000000"/>
                </a:solidFill>
                <a:latin typeface="Calibri"/>
                <a:ea typeface="+mn-lt"/>
                <a:cs typeface="+mn-lt"/>
              </a:rPr>
              <a:t> The algorithms are evaluated by ranking the modularity measures Q and the running times t ratio</a:t>
            </a:r>
          </a:p>
          <a:p>
            <a:r>
              <a:rPr lang="en-US" sz="2000" dirty="0" err="1">
                <a:solidFill>
                  <a:srgbClr val="000000"/>
                </a:solidFill>
                <a:latin typeface="Calibri"/>
                <a:cs typeface="Calibri"/>
              </a:rPr>
              <a:t>Lancichinetti</a:t>
            </a:r>
            <a:r>
              <a:rPr lang="en-US" sz="2000" dirty="0">
                <a:solidFill>
                  <a:srgbClr val="000000"/>
                </a:solidFill>
                <a:latin typeface="Calibri"/>
                <a:cs typeface="Calibri"/>
              </a:rPr>
              <a:t> and Fortunato [2] </a:t>
            </a:r>
            <a:r>
              <a:rPr lang="en-US" sz="2000" dirty="0" err="1">
                <a:solidFill>
                  <a:srgbClr val="000000"/>
                </a:solidFill>
                <a:latin typeface="Calibri"/>
                <a:cs typeface="Calibri"/>
              </a:rPr>
              <a:t>comapared</a:t>
            </a:r>
            <a:r>
              <a:rPr lang="en-US" sz="2000" dirty="0">
                <a:solidFill>
                  <a:srgbClr val="000000"/>
                </a:solidFill>
                <a:latin typeface="Calibri"/>
                <a:cs typeface="Calibri"/>
              </a:rPr>
              <a:t> the performance of 12 different clustering algorithms using the GN and the LFR benchmarks. The authors focus on mixing parameters to perform comparative analysis for different values of network sizes</a:t>
            </a:r>
          </a:p>
          <a:p>
            <a:r>
              <a:rPr lang="en-US" sz="2000" dirty="0">
                <a:solidFill>
                  <a:srgbClr val="000000"/>
                </a:solidFill>
                <a:latin typeface="Calibri"/>
                <a:cs typeface="Calibri"/>
              </a:rPr>
              <a:t>Orman and Labatut [3] compared five community detection algorithms to study the behavior of mixing parameters and evaluate the performance of community detection algorithms concluding that </a:t>
            </a:r>
            <a:r>
              <a:rPr lang="en-US" sz="2000" dirty="0" err="1">
                <a:solidFill>
                  <a:srgbClr val="000000"/>
                </a:solidFill>
                <a:latin typeface="Calibri"/>
                <a:cs typeface="Calibri"/>
              </a:rPr>
              <a:t>walktrap</a:t>
            </a:r>
            <a:r>
              <a:rPr lang="en-US" sz="2000" dirty="0">
                <a:solidFill>
                  <a:srgbClr val="000000"/>
                </a:solidFill>
                <a:latin typeface="Calibri"/>
                <a:cs typeface="Calibri"/>
              </a:rPr>
              <a:t> and multilevel methods perform better</a:t>
            </a:r>
          </a:p>
        </p:txBody>
      </p:sp>
    </p:spTree>
    <p:extLst>
      <p:ext uri="{BB962C8B-B14F-4D97-AF65-F5344CB8AC3E}">
        <p14:creationId xmlns:p14="http://schemas.microsoft.com/office/powerpoint/2010/main" val="284127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172-628A-31F4-2060-7F8D8D57F295}"/>
              </a:ext>
            </a:extLst>
          </p:cNvPr>
          <p:cNvSpPr>
            <a:spLocks noGrp="1"/>
          </p:cNvSpPr>
          <p:nvPr>
            <p:ph type="title"/>
          </p:nvPr>
        </p:nvSpPr>
        <p:spPr>
          <a:xfrm>
            <a:off x="799618" y="230087"/>
            <a:ext cx="10515600" cy="1325563"/>
          </a:xfrm>
        </p:spPr>
        <p:txBody>
          <a:bodyPr>
            <a:normAutofit/>
          </a:bodyPr>
          <a:lstStyle/>
          <a:p>
            <a:r>
              <a:rPr lang="en-US" sz="3600" dirty="0">
                <a:highlight>
                  <a:srgbClr val="00FFFF"/>
                </a:highlight>
                <a:latin typeface="Cavolini"/>
                <a:cs typeface="Calibri Light"/>
              </a:rPr>
              <a:t>Methodology</a:t>
            </a:r>
            <a:endParaRPr lang="en-US" sz="3600">
              <a:highlight>
                <a:srgbClr val="00FFFF"/>
              </a:highlight>
              <a:latin typeface="Cavolini"/>
              <a:cs typeface="Cavolini"/>
            </a:endParaRPr>
          </a:p>
        </p:txBody>
      </p:sp>
      <p:sp>
        <p:nvSpPr>
          <p:cNvPr id="3" name="Content Placeholder 2">
            <a:extLst>
              <a:ext uri="{FF2B5EF4-FFF2-40B4-BE49-F238E27FC236}">
                <a16:creationId xmlns:a16="http://schemas.microsoft.com/office/drawing/2014/main" id="{FDB90FC4-8939-299A-ED46-1F6FA95F6946}"/>
              </a:ext>
            </a:extLst>
          </p:cNvPr>
          <p:cNvSpPr>
            <a:spLocks noGrp="1"/>
          </p:cNvSpPr>
          <p:nvPr>
            <p:ph idx="1"/>
          </p:nvPr>
        </p:nvSpPr>
        <p:spPr>
          <a:xfrm>
            <a:off x="799618" y="1459093"/>
            <a:ext cx="10708511" cy="4351338"/>
          </a:xfrm>
        </p:spPr>
        <p:txBody>
          <a:bodyPr vert="horz" lIns="91440" tIns="45720" rIns="91440" bIns="45720" rtlCol="0" anchor="t">
            <a:noAutofit/>
          </a:bodyPr>
          <a:lstStyle/>
          <a:p>
            <a:r>
              <a:rPr lang="en-US" sz="2000" dirty="0">
                <a:cs typeface="Calibri"/>
              </a:rPr>
              <a:t>Employ the </a:t>
            </a:r>
            <a:r>
              <a:rPr lang="en-US" sz="2000" i="1" dirty="0">
                <a:cs typeface="Calibri"/>
              </a:rPr>
              <a:t>Real-world network</a:t>
            </a:r>
            <a:r>
              <a:rPr lang="en-US" sz="2000" dirty="0">
                <a:cs typeface="Calibri"/>
              </a:rPr>
              <a:t> and </a:t>
            </a:r>
            <a:r>
              <a:rPr lang="en-US" sz="2000" i="1" dirty="0">
                <a:cs typeface="Calibri"/>
              </a:rPr>
              <a:t>Synthetically generated network</a:t>
            </a:r>
            <a:r>
              <a:rPr lang="en-US" sz="2000" dirty="0">
                <a:cs typeface="Calibri"/>
              </a:rPr>
              <a:t> to evaluate 5 state-of-the-art algorithms</a:t>
            </a:r>
          </a:p>
          <a:p>
            <a:r>
              <a:rPr lang="en-US" sz="2000" dirty="0">
                <a:cs typeface="Calibri"/>
              </a:rPr>
              <a:t>Quantify the accuracy using complementary measures and algorithms computing time</a:t>
            </a:r>
          </a:p>
          <a:p>
            <a:r>
              <a:rPr lang="en-US" sz="2000" b="1" i="1" u="sng" dirty="0">
                <a:solidFill>
                  <a:srgbClr val="000000"/>
                </a:solidFill>
                <a:latin typeface="Calibri"/>
                <a:ea typeface="Cambria"/>
                <a:cs typeface="Calibri"/>
              </a:rPr>
              <a:t>Hypothetical </a:t>
            </a:r>
            <a:r>
              <a:rPr lang="en-US" sz="2000" b="1" i="1" u="sng" dirty="0">
                <a:cs typeface="Calibri"/>
              </a:rPr>
              <a:t>Case Studies:</a:t>
            </a:r>
            <a:r>
              <a:rPr lang="en-US" sz="2000" dirty="0">
                <a:cs typeface="Calibri"/>
              </a:rPr>
              <a:t> </a:t>
            </a:r>
          </a:p>
          <a:p>
            <a:pPr lvl="1"/>
            <a:r>
              <a:rPr lang="en-US" sz="1600" b="1" dirty="0">
                <a:solidFill>
                  <a:schemeClr val="accent2">
                    <a:lumMod val="75000"/>
                  </a:schemeClr>
                </a:solidFill>
                <a:latin typeface="Cavolini"/>
                <a:cs typeface="Calibri"/>
              </a:rPr>
              <a:t>First:</a:t>
            </a:r>
            <a:r>
              <a:rPr lang="en-US" sz="1600" dirty="0">
                <a:solidFill>
                  <a:schemeClr val="accent2">
                    <a:lumMod val="75000"/>
                  </a:schemeClr>
                </a:solidFill>
                <a:latin typeface="Cavolini"/>
                <a:cs typeface="Calibri"/>
              </a:rPr>
              <a:t> To determine which is the most suited algorithm in most circumstances based on observable properties of the network under consideration while detecting communities in real-world network</a:t>
            </a:r>
          </a:p>
          <a:p>
            <a:pPr lvl="1"/>
            <a:endParaRPr lang="en-US" sz="1600" dirty="0">
              <a:solidFill>
                <a:schemeClr val="accent2">
                  <a:lumMod val="75000"/>
                </a:schemeClr>
              </a:solidFill>
              <a:latin typeface="Cavolini"/>
              <a:cs typeface="Calibri"/>
            </a:endParaRPr>
          </a:p>
          <a:p>
            <a:pPr lvl="1"/>
            <a:r>
              <a:rPr lang="en-US" sz="1600" b="1" dirty="0">
                <a:solidFill>
                  <a:schemeClr val="accent1">
                    <a:lumMod val="75000"/>
                  </a:schemeClr>
                </a:solidFill>
                <a:latin typeface="Cavolini"/>
                <a:cs typeface="Calibri"/>
              </a:rPr>
              <a:t>Second</a:t>
            </a:r>
            <a:r>
              <a:rPr lang="en-US" sz="1600" dirty="0">
                <a:solidFill>
                  <a:schemeClr val="accent1">
                    <a:lumMod val="75000"/>
                  </a:schemeClr>
                </a:solidFill>
                <a:latin typeface="Cavolini"/>
                <a:cs typeface="Calibri"/>
              </a:rPr>
              <a:t>: Analyze how communities are formed as the network grows and use different parameter as an easily measurable indicator of finding the ranges of reliability of the different algorithms</a:t>
            </a:r>
          </a:p>
          <a:p>
            <a:pPr>
              <a:lnSpc>
                <a:spcPct val="100000"/>
              </a:lnSpc>
              <a:spcBef>
                <a:spcPts val="0"/>
              </a:spcBef>
            </a:pPr>
            <a:endParaRPr lang="en-US" sz="2000" dirty="0">
              <a:cs typeface="Calibri"/>
            </a:endParaRPr>
          </a:p>
          <a:p>
            <a:endParaRPr lang="en-US" sz="2000" dirty="0">
              <a:cs typeface="Calibri"/>
            </a:endParaRPr>
          </a:p>
        </p:txBody>
      </p:sp>
      <p:graphicFrame>
        <p:nvGraphicFramePr>
          <p:cNvPr id="4" name="Content Placeholder 2">
            <a:extLst>
              <a:ext uri="{FF2B5EF4-FFF2-40B4-BE49-F238E27FC236}">
                <a16:creationId xmlns:a16="http://schemas.microsoft.com/office/drawing/2014/main" id="{A80018F1-FD53-AFF5-5971-730E4BBADF9E}"/>
              </a:ext>
            </a:extLst>
          </p:cNvPr>
          <p:cNvGraphicFramePr>
            <a:graphicFrameLocks noGrp="1"/>
          </p:cNvGraphicFramePr>
          <p:nvPr>
            <p:extLst>
              <p:ext uri="{D42A27DB-BD31-4B8C-83A1-F6EECF244321}">
                <p14:modId xmlns:p14="http://schemas.microsoft.com/office/powerpoint/2010/main" val="2851543083"/>
              </p:ext>
            </p:extLst>
          </p:nvPr>
        </p:nvGraphicFramePr>
        <p:xfrm>
          <a:off x="1614308" y="4891927"/>
          <a:ext cx="4262294" cy="164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0" name="Content Placeholder 2">
            <a:extLst>
              <a:ext uri="{FF2B5EF4-FFF2-40B4-BE49-F238E27FC236}">
                <a16:creationId xmlns:a16="http://schemas.microsoft.com/office/drawing/2014/main" id="{CA3F5C66-F314-2276-3E6B-FB821D7AB7A9}"/>
              </a:ext>
            </a:extLst>
          </p:cNvPr>
          <p:cNvGraphicFramePr>
            <a:graphicFrameLocks noGrp="1"/>
          </p:cNvGraphicFramePr>
          <p:nvPr>
            <p:extLst>
              <p:ext uri="{D42A27DB-BD31-4B8C-83A1-F6EECF244321}">
                <p14:modId xmlns:p14="http://schemas.microsoft.com/office/powerpoint/2010/main" val="133014146"/>
              </p:ext>
            </p:extLst>
          </p:nvPr>
        </p:nvGraphicFramePr>
        <p:xfrm>
          <a:off x="6407218" y="4895677"/>
          <a:ext cx="4262294" cy="16805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027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6A25-912C-B72C-F77F-E1822F765178}"/>
              </a:ext>
            </a:extLst>
          </p:cNvPr>
          <p:cNvSpPr>
            <a:spLocks noGrp="1"/>
          </p:cNvSpPr>
          <p:nvPr>
            <p:ph type="title"/>
          </p:nvPr>
        </p:nvSpPr>
        <p:spPr>
          <a:xfrm>
            <a:off x="838199" y="737269"/>
            <a:ext cx="4249441" cy="1347563"/>
          </a:xfrm>
        </p:spPr>
        <p:txBody>
          <a:bodyPr vert="horz" lIns="91440" tIns="45720" rIns="91440" bIns="45720" rtlCol="0" anchor="ctr">
            <a:noAutofit/>
          </a:bodyPr>
          <a:lstStyle/>
          <a:p>
            <a:r>
              <a:rPr lang="en-US" sz="2000" dirty="0">
                <a:highlight>
                  <a:srgbClr val="00FFFF"/>
                </a:highlight>
                <a:latin typeface="Cavolini"/>
                <a:cs typeface="Cavolini"/>
              </a:rPr>
              <a:t>Hypothesis I: How different algorithms behave on real-world networks</a:t>
            </a:r>
            <a:endParaRPr lang="en-US" sz="2000" dirty="0">
              <a:highlight>
                <a:srgbClr val="00FFFF"/>
              </a:highlight>
              <a:latin typeface="Cavolini"/>
              <a:cs typeface="Calibri Light"/>
            </a:endParaRPr>
          </a:p>
        </p:txBody>
      </p:sp>
      <p:pic>
        <p:nvPicPr>
          <p:cNvPr id="4" name="Picture 4" descr="Chart&#10;&#10;Description automatically generated">
            <a:extLst>
              <a:ext uri="{FF2B5EF4-FFF2-40B4-BE49-F238E27FC236}">
                <a16:creationId xmlns:a16="http://schemas.microsoft.com/office/drawing/2014/main" id="{D29201E5-0ED7-6F1A-1AC2-59BBB0294F6C}"/>
              </a:ext>
            </a:extLst>
          </p:cNvPr>
          <p:cNvPicPr>
            <a:picLocks noGrp="1" noChangeAspect="1"/>
          </p:cNvPicPr>
          <p:nvPr>
            <p:ph idx="1"/>
          </p:nvPr>
        </p:nvPicPr>
        <p:blipFill>
          <a:blip r:embed="rId2"/>
          <a:stretch>
            <a:fillRect/>
          </a:stretch>
        </p:blipFill>
        <p:spPr>
          <a:xfrm>
            <a:off x="5188029" y="344370"/>
            <a:ext cx="3279228" cy="3257794"/>
          </a:xfrm>
          <a:prstGeom prst="rect">
            <a:avLst/>
          </a:prstGeom>
        </p:spPr>
      </p:pic>
      <p:sp>
        <p:nvSpPr>
          <p:cNvPr id="6" name="TextBox 5">
            <a:extLst>
              <a:ext uri="{FF2B5EF4-FFF2-40B4-BE49-F238E27FC236}">
                <a16:creationId xmlns:a16="http://schemas.microsoft.com/office/drawing/2014/main" id="{8294AF47-C3CC-18AC-73D8-F2688449263B}"/>
              </a:ext>
            </a:extLst>
          </p:cNvPr>
          <p:cNvSpPr txBox="1"/>
          <p:nvPr/>
        </p:nvSpPr>
        <p:spPr>
          <a:xfrm>
            <a:off x="838199" y="2359152"/>
            <a:ext cx="4056530" cy="34290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indent="-228600">
              <a:lnSpc>
                <a:spcPct val="90000"/>
              </a:lnSpc>
              <a:spcAft>
                <a:spcPts val="600"/>
              </a:spcAft>
              <a:buFont typeface="Arial" panose="020B0604020202020204" pitchFamily="34" charset="0"/>
              <a:buChar char="•"/>
            </a:pPr>
            <a:r>
              <a:rPr lang="en-US" sz="1600" i="1" u="sng" dirty="0" err="1">
                <a:solidFill>
                  <a:schemeClr val="accent2">
                    <a:lumMod val="75000"/>
                  </a:schemeClr>
                </a:solidFill>
              </a:rPr>
              <a:t>NetScience</a:t>
            </a:r>
            <a:r>
              <a:rPr lang="en-US" sz="1600" i="1" u="sng" dirty="0">
                <a:solidFill>
                  <a:schemeClr val="accent2">
                    <a:lumMod val="75000"/>
                  </a:schemeClr>
                </a:solidFill>
              </a:rPr>
              <a:t> Network</a:t>
            </a:r>
            <a:r>
              <a:rPr lang="en-US" sz="1600" b="1" i="1" u="sng" dirty="0">
                <a:solidFill>
                  <a:schemeClr val="accent2">
                    <a:lumMod val="75000"/>
                  </a:schemeClr>
                </a:solidFill>
              </a:rPr>
              <a:t>:</a:t>
            </a:r>
            <a:r>
              <a:rPr lang="en-US" sz="1600" dirty="0"/>
              <a:t> A network of authors on network science, linked if they have published an article together</a:t>
            </a:r>
            <a:endParaRPr lang="en-US" sz="1600" dirty="0">
              <a:cs typeface="Calibri"/>
            </a:endParaRPr>
          </a:p>
          <a:p>
            <a:pPr lvl="1" indent="-228600">
              <a:lnSpc>
                <a:spcPct val="90000"/>
              </a:lnSpc>
              <a:spcAft>
                <a:spcPts val="600"/>
              </a:spcAft>
              <a:buFont typeface="Arial" panose="020B0604020202020204" pitchFamily="34" charset="0"/>
              <a:buChar char="•"/>
            </a:pPr>
            <a:r>
              <a:rPr lang="en-US" sz="1600" i="1" dirty="0"/>
              <a:t>Nodes:</a:t>
            </a:r>
            <a:r>
              <a:rPr lang="en-US" sz="1600" dirty="0"/>
              <a:t> </a:t>
            </a:r>
            <a:r>
              <a:rPr lang="en-US" sz="1600" dirty="0">
                <a:latin typeface="Calibri"/>
                <a:cs typeface="Calibri"/>
              </a:rPr>
              <a:t>1589</a:t>
            </a:r>
          </a:p>
          <a:p>
            <a:pPr lvl="1" indent="-228600">
              <a:lnSpc>
                <a:spcPct val="90000"/>
              </a:lnSpc>
              <a:spcAft>
                <a:spcPts val="600"/>
              </a:spcAft>
              <a:buFont typeface="Arial" panose="020B0604020202020204" pitchFamily="34" charset="0"/>
              <a:buChar char="•"/>
            </a:pPr>
            <a:r>
              <a:rPr lang="en-US" sz="1600" i="1" dirty="0"/>
              <a:t>Edges:</a:t>
            </a:r>
            <a:r>
              <a:rPr lang="en-US" sz="1600" dirty="0"/>
              <a:t> </a:t>
            </a:r>
            <a:r>
              <a:rPr lang="en-US" sz="1600" dirty="0">
                <a:latin typeface="Calibri" panose="020F0502020204030204"/>
                <a:cs typeface="Calibri" panose="020F0502020204030204"/>
              </a:rPr>
              <a:t>2742</a:t>
            </a:r>
          </a:p>
          <a:p>
            <a:pPr marL="228600" lvl="1">
              <a:lnSpc>
                <a:spcPct val="90000"/>
              </a:lnSpc>
              <a:spcAft>
                <a:spcPts val="600"/>
              </a:spcAft>
            </a:pPr>
            <a:endParaRPr lang="en-US" sz="1600">
              <a:cs typeface="Calibri" panose="020F0502020204030204"/>
            </a:endParaRPr>
          </a:p>
          <a:p>
            <a:pPr marL="114300" indent="-228600">
              <a:lnSpc>
                <a:spcPct val="90000"/>
              </a:lnSpc>
              <a:spcAft>
                <a:spcPts val="600"/>
              </a:spcAft>
              <a:buFont typeface="Arial" panose="020B0604020202020204" pitchFamily="34" charset="0"/>
              <a:buChar char="•"/>
            </a:pPr>
            <a:r>
              <a:rPr lang="en-US" sz="1600" b="1" i="1" u="sng" dirty="0">
                <a:solidFill>
                  <a:schemeClr val="accent1">
                    <a:lumMod val="75000"/>
                  </a:schemeClr>
                </a:solidFill>
              </a:rPr>
              <a:t>Facebook Network:</a:t>
            </a:r>
            <a:r>
              <a:rPr lang="en-US" sz="1600" dirty="0"/>
              <a:t> A network representing blue verified Facebook page networks of TV shows. Nodes represent the pages and edges are mutual likes among them</a:t>
            </a:r>
            <a:endParaRPr lang="en-US" sz="1600" dirty="0">
              <a:cs typeface="Calibri"/>
            </a:endParaRPr>
          </a:p>
          <a:p>
            <a:pPr lvl="1" indent="-228600">
              <a:lnSpc>
                <a:spcPct val="90000"/>
              </a:lnSpc>
              <a:spcAft>
                <a:spcPts val="600"/>
              </a:spcAft>
              <a:buFont typeface="Arial" panose="020B0604020202020204" pitchFamily="34" charset="0"/>
              <a:buChar char="•"/>
            </a:pPr>
            <a:r>
              <a:rPr lang="en-US" sz="1600" i="1" dirty="0"/>
              <a:t>Nodes:</a:t>
            </a:r>
            <a:r>
              <a:rPr lang="en-US" sz="1600" dirty="0"/>
              <a:t> 3892</a:t>
            </a:r>
            <a:endParaRPr lang="en-US" sz="1600" dirty="0">
              <a:cs typeface="Calibri"/>
            </a:endParaRPr>
          </a:p>
          <a:p>
            <a:pPr lvl="1" indent="-228600">
              <a:lnSpc>
                <a:spcPct val="90000"/>
              </a:lnSpc>
              <a:spcAft>
                <a:spcPts val="600"/>
              </a:spcAft>
              <a:buFont typeface="Arial" panose="020B0604020202020204" pitchFamily="34" charset="0"/>
              <a:buChar char="•"/>
            </a:pPr>
            <a:r>
              <a:rPr lang="en-US" sz="1600" i="1" dirty="0"/>
              <a:t>Edges:</a:t>
            </a:r>
            <a:r>
              <a:rPr lang="en-US" sz="1600" dirty="0"/>
              <a:t> 17,262</a:t>
            </a:r>
            <a:endParaRPr lang="en-US" sz="1600" dirty="0">
              <a:cs typeface="Calibri"/>
            </a:endParaRPr>
          </a:p>
        </p:txBody>
      </p:sp>
      <p:pic>
        <p:nvPicPr>
          <p:cNvPr id="8" name="Picture 8" descr="Chart&#10;&#10;Description automatically generated">
            <a:extLst>
              <a:ext uri="{FF2B5EF4-FFF2-40B4-BE49-F238E27FC236}">
                <a16:creationId xmlns:a16="http://schemas.microsoft.com/office/drawing/2014/main" id="{BDAE5DB9-73D8-C0BF-E8E6-AA9ED5DD2D1C}"/>
              </a:ext>
            </a:extLst>
          </p:cNvPr>
          <p:cNvPicPr>
            <a:picLocks noChangeAspect="1"/>
          </p:cNvPicPr>
          <p:nvPr/>
        </p:nvPicPr>
        <p:blipFill>
          <a:blip r:embed="rId3"/>
          <a:stretch>
            <a:fillRect/>
          </a:stretch>
        </p:blipFill>
        <p:spPr>
          <a:xfrm>
            <a:off x="8471571" y="285388"/>
            <a:ext cx="3448296" cy="3448296"/>
          </a:xfrm>
          <a:prstGeom prst="rect">
            <a:avLst/>
          </a:prstGeom>
        </p:spPr>
      </p:pic>
      <p:pic>
        <p:nvPicPr>
          <p:cNvPr id="7" name="Picture 8" descr="A picture containing scatter chart&#10;&#10;Description automatically generated">
            <a:extLst>
              <a:ext uri="{FF2B5EF4-FFF2-40B4-BE49-F238E27FC236}">
                <a16:creationId xmlns:a16="http://schemas.microsoft.com/office/drawing/2014/main" id="{FB30B85E-FF1D-BC10-C3E1-18E7399CDAF1}"/>
              </a:ext>
            </a:extLst>
          </p:cNvPr>
          <p:cNvPicPr>
            <a:picLocks noChangeAspect="1"/>
          </p:cNvPicPr>
          <p:nvPr/>
        </p:nvPicPr>
        <p:blipFill>
          <a:blip r:embed="rId4"/>
          <a:stretch>
            <a:fillRect/>
          </a:stretch>
        </p:blipFill>
        <p:spPr>
          <a:xfrm>
            <a:off x="8428077" y="3681023"/>
            <a:ext cx="3323224" cy="2351172"/>
          </a:xfrm>
          <a:prstGeom prst="rect">
            <a:avLst/>
          </a:prstGeom>
        </p:spPr>
      </p:pic>
      <p:pic>
        <p:nvPicPr>
          <p:cNvPr id="9" name="Picture 9" descr="Chart, scatter chart&#10;&#10;Description automatically generated">
            <a:extLst>
              <a:ext uri="{FF2B5EF4-FFF2-40B4-BE49-F238E27FC236}">
                <a16:creationId xmlns:a16="http://schemas.microsoft.com/office/drawing/2014/main" id="{03AF2BEC-9C40-3301-5700-6E87B30373F6}"/>
              </a:ext>
            </a:extLst>
          </p:cNvPr>
          <p:cNvPicPr>
            <a:picLocks noChangeAspect="1"/>
          </p:cNvPicPr>
          <p:nvPr/>
        </p:nvPicPr>
        <p:blipFill>
          <a:blip r:embed="rId5"/>
          <a:stretch>
            <a:fillRect/>
          </a:stretch>
        </p:blipFill>
        <p:spPr>
          <a:xfrm>
            <a:off x="5084691" y="3679943"/>
            <a:ext cx="3269876" cy="2344407"/>
          </a:xfrm>
          <a:prstGeom prst="rect">
            <a:avLst/>
          </a:prstGeom>
        </p:spPr>
      </p:pic>
    </p:spTree>
    <p:extLst>
      <p:ext uri="{BB962C8B-B14F-4D97-AF65-F5344CB8AC3E}">
        <p14:creationId xmlns:p14="http://schemas.microsoft.com/office/powerpoint/2010/main" val="358443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6C93-F104-B91B-6169-09666AF3B1C4}"/>
              </a:ext>
            </a:extLst>
          </p:cNvPr>
          <p:cNvSpPr>
            <a:spLocks noGrp="1"/>
          </p:cNvSpPr>
          <p:nvPr>
            <p:ph type="title"/>
          </p:nvPr>
        </p:nvSpPr>
        <p:spPr>
          <a:xfrm>
            <a:off x="838200" y="216958"/>
            <a:ext cx="10515600" cy="912813"/>
          </a:xfrm>
        </p:spPr>
        <p:txBody>
          <a:bodyPr>
            <a:normAutofit/>
          </a:bodyPr>
          <a:lstStyle/>
          <a:p>
            <a:r>
              <a:rPr lang="en-US" sz="3200" dirty="0">
                <a:highlight>
                  <a:srgbClr val="00FFFF"/>
                </a:highlight>
                <a:latin typeface="Cavolini"/>
                <a:cs typeface="Calibri Light"/>
              </a:rPr>
              <a:t>Results: Facebook Network</a:t>
            </a:r>
          </a:p>
        </p:txBody>
      </p:sp>
      <p:pic>
        <p:nvPicPr>
          <p:cNvPr id="4" name="Picture 4" descr="Chart, bar chart&#10;&#10;Description automatically generated">
            <a:extLst>
              <a:ext uri="{FF2B5EF4-FFF2-40B4-BE49-F238E27FC236}">
                <a16:creationId xmlns:a16="http://schemas.microsoft.com/office/drawing/2014/main" id="{DA6254F4-0FDA-8337-2726-652F217276F9}"/>
              </a:ext>
            </a:extLst>
          </p:cNvPr>
          <p:cNvPicPr>
            <a:picLocks noGrp="1" noChangeAspect="1"/>
          </p:cNvPicPr>
          <p:nvPr>
            <p:ph idx="1"/>
          </p:nvPr>
        </p:nvPicPr>
        <p:blipFill>
          <a:blip r:embed="rId3"/>
          <a:stretch>
            <a:fillRect/>
          </a:stretch>
        </p:blipFill>
        <p:spPr>
          <a:xfrm>
            <a:off x="785283" y="1391444"/>
            <a:ext cx="4927600" cy="2637367"/>
          </a:xfrm>
        </p:spPr>
      </p:pic>
      <p:pic>
        <p:nvPicPr>
          <p:cNvPr id="5" name="Picture 5" descr="Chart, bar chart&#10;&#10;Description automatically generated">
            <a:extLst>
              <a:ext uri="{FF2B5EF4-FFF2-40B4-BE49-F238E27FC236}">
                <a16:creationId xmlns:a16="http://schemas.microsoft.com/office/drawing/2014/main" id="{54BA0B08-F9B8-C648-D42D-C07CDC47D9C7}"/>
              </a:ext>
            </a:extLst>
          </p:cNvPr>
          <p:cNvPicPr>
            <a:picLocks noChangeAspect="1"/>
          </p:cNvPicPr>
          <p:nvPr/>
        </p:nvPicPr>
        <p:blipFill>
          <a:blip r:embed="rId4"/>
          <a:stretch>
            <a:fillRect/>
          </a:stretch>
        </p:blipFill>
        <p:spPr>
          <a:xfrm>
            <a:off x="6100233" y="1395519"/>
            <a:ext cx="4923365" cy="2648795"/>
          </a:xfrm>
          <a:prstGeom prst="rect">
            <a:avLst/>
          </a:prstGeom>
        </p:spPr>
      </p:pic>
      <p:pic>
        <p:nvPicPr>
          <p:cNvPr id="6" name="Picture 6" descr="Chart, bar chart&#10;&#10;Description automatically generated">
            <a:extLst>
              <a:ext uri="{FF2B5EF4-FFF2-40B4-BE49-F238E27FC236}">
                <a16:creationId xmlns:a16="http://schemas.microsoft.com/office/drawing/2014/main" id="{838F8622-AA0F-804A-EE6A-C4D3013EEE0F}"/>
              </a:ext>
            </a:extLst>
          </p:cNvPr>
          <p:cNvPicPr>
            <a:picLocks noChangeAspect="1"/>
          </p:cNvPicPr>
          <p:nvPr/>
        </p:nvPicPr>
        <p:blipFill>
          <a:blip r:embed="rId5"/>
          <a:stretch>
            <a:fillRect/>
          </a:stretch>
        </p:blipFill>
        <p:spPr>
          <a:xfrm>
            <a:off x="787399" y="4246274"/>
            <a:ext cx="4923366" cy="2440035"/>
          </a:xfrm>
          <a:prstGeom prst="rect">
            <a:avLst/>
          </a:prstGeom>
        </p:spPr>
      </p:pic>
      <p:pic>
        <p:nvPicPr>
          <p:cNvPr id="7" name="Picture 7" descr="A picture containing shape&#10;&#10;Description automatically generated">
            <a:extLst>
              <a:ext uri="{FF2B5EF4-FFF2-40B4-BE49-F238E27FC236}">
                <a16:creationId xmlns:a16="http://schemas.microsoft.com/office/drawing/2014/main" id="{E04FBBDC-5465-EF53-880A-7B6E041BA20C}"/>
              </a:ext>
            </a:extLst>
          </p:cNvPr>
          <p:cNvPicPr>
            <a:picLocks noChangeAspect="1"/>
          </p:cNvPicPr>
          <p:nvPr/>
        </p:nvPicPr>
        <p:blipFill>
          <a:blip r:embed="rId6"/>
          <a:stretch>
            <a:fillRect/>
          </a:stretch>
        </p:blipFill>
        <p:spPr>
          <a:xfrm>
            <a:off x="6100233" y="4242536"/>
            <a:ext cx="4923366" cy="2394594"/>
          </a:xfrm>
          <a:prstGeom prst="rect">
            <a:avLst/>
          </a:prstGeom>
        </p:spPr>
      </p:pic>
      <p:sp>
        <p:nvSpPr>
          <p:cNvPr id="3" name="TextBox 2">
            <a:extLst>
              <a:ext uri="{FF2B5EF4-FFF2-40B4-BE49-F238E27FC236}">
                <a16:creationId xmlns:a16="http://schemas.microsoft.com/office/drawing/2014/main" id="{20780094-9A1C-2B8F-746E-7C3EFB6C948C}"/>
              </a:ext>
            </a:extLst>
          </p:cNvPr>
          <p:cNvSpPr txBox="1"/>
          <p:nvPr/>
        </p:nvSpPr>
        <p:spPr>
          <a:xfrm>
            <a:off x="7580670" y="202229"/>
            <a:ext cx="4160479" cy="830997"/>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dirty="0">
                <a:latin typeface="Cavolini"/>
                <a:cs typeface="Calibri"/>
              </a:rPr>
              <a:t>Desired:</a:t>
            </a:r>
            <a:endParaRPr lang="en-US" sz="1200" dirty="0">
              <a:latin typeface="Cavolini"/>
              <a:cs typeface="Cavolini"/>
            </a:endParaRPr>
          </a:p>
          <a:p>
            <a:pPr algn="r"/>
            <a:r>
              <a:rPr lang="en-US" sz="1200" dirty="0">
                <a:latin typeface="Cavolini"/>
                <a:cs typeface="Calibri"/>
              </a:rPr>
              <a:t>High Modularity = Distinct Communities</a:t>
            </a:r>
          </a:p>
          <a:p>
            <a:pPr algn="r"/>
            <a:r>
              <a:rPr lang="en-US" sz="1200" dirty="0">
                <a:latin typeface="Cavolini"/>
                <a:cs typeface="Calibri"/>
              </a:rPr>
              <a:t>High Coverage = Larger proportion of nodes are correctly assigned</a:t>
            </a:r>
          </a:p>
        </p:txBody>
      </p:sp>
    </p:spTree>
    <p:extLst>
      <p:ext uri="{BB962C8B-B14F-4D97-AF65-F5344CB8AC3E}">
        <p14:creationId xmlns:p14="http://schemas.microsoft.com/office/powerpoint/2010/main" val="216745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6C93-F104-B91B-6169-09666AF3B1C4}"/>
              </a:ext>
            </a:extLst>
          </p:cNvPr>
          <p:cNvSpPr>
            <a:spLocks noGrp="1"/>
          </p:cNvSpPr>
          <p:nvPr>
            <p:ph type="title"/>
          </p:nvPr>
        </p:nvSpPr>
        <p:spPr>
          <a:xfrm>
            <a:off x="838200" y="216958"/>
            <a:ext cx="10515600" cy="912813"/>
          </a:xfrm>
        </p:spPr>
        <p:txBody>
          <a:bodyPr>
            <a:normAutofit/>
          </a:bodyPr>
          <a:lstStyle/>
          <a:p>
            <a:r>
              <a:rPr lang="en-US" sz="3200" dirty="0">
                <a:highlight>
                  <a:srgbClr val="00FFFF"/>
                </a:highlight>
                <a:latin typeface="Cavolini"/>
                <a:cs typeface="Calibri Light"/>
              </a:rPr>
              <a:t>Results: </a:t>
            </a:r>
            <a:r>
              <a:rPr lang="en-US" sz="3200" dirty="0" err="1">
                <a:highlight>
                  <a:srgbClr val="00FFFF"/>
                </a:highlight>
                <a:latin typeface="Cavolini"/>
                <a:cs typeface="Calibri Light"/>
              </a:rPr>
              <a:t>NetScience</a:t>
            </a:r>
            <a:r>
              <a:rPr lang="en-US" sz="3200" dirty="0">
                <a:highlight>
                  <a:srgbClr val="00FFFF"/>
                </a:highlight>
                <a:latin typeface="Cavolini"/>
                <a:cs typeface="Calibri Light"/>
              </a:rPr>
              <a:t> Network</a:t>
            </a:r>
          </a:p>
        </p:txBody>
      </p:sp>
      <p:pic>
        <p:nvPicPr>
          <p:cNvPr id="9" name="Picture 9" descr="Chart, bar chart&#10;&#10;Description automatically generated">
            <a:extLst>
              <a:ext uri="{FF2B5EF4-FFF2-40B4-BE49-F238E27FC236}">
                <a16:creationId xmlns:a16="http://schemas.microsoft.com/office/drawing/2014/main" id="{3271EAFE-DD83-BE16-BB8A-D2197AF723FB}"/>
              </a:ext>
            </a:extLst>
          </p:cNvPr>
          <p:cNvPicPr>
            <a:picLocks noGrp="1" noChangeAspect="1"/>
          </p:cNvPicPr>
          <p:nvPr>
            <p:ph idx="1"/>
          </p:nvPr>
        </p:nvPicPr>
        <p:blipFill>
          <a:blip r:embed="rId3"/>
          <a:stretch>
            <a:fillRect/>
          </a:stretch>
        </p:blipFill>
        <p:spPr>
          <a:xfrm>
            <a:off x="787966" y="1217636"/>
            <a:ext cx="4927601" cy="2647951"/>
          </a:xfrm>
        </p:spPr>
      </p:pic>
      <p:pic>
        <p:nvPicPr>
          <p:cNvPr id="10" name="Picture 10" descr="Chart, bar chart&#10;&#10;Description automatically generated">
            <a:extLst>
              <a:ext uri="{FF2B5EF4-FFF2-40B4-BE49-F238E27FC236}">
                <a16:creationId xmlns:a16="http://schemas.microsoft.com/office/drawing/2014/main" id="{E5BA1A66-5A57-3A1E-8DEC-22251232B878}"/>
              </a:ext>
            </a:extLst>
          </p:cNvPr>
          <p:cNvPicPr>
            <a:picLocks noChangeAspect="1"/>
          </p:cNvPicPr>
          <p:nvPr/>
        </p:nvPicPr>
        <p:blipFill>
          <a:blip r:embed="rId4"/>
          <a:stretch>
            <a:fillRect/>
          </a:stretch>
        </p:blipFill>
        <p:spPr>
          <a:xfrm>
            <a:off x="6100234" y="1214704"/>
            <a:ext cx="4923366" cy="2648796"/>
          </a:xfrm>
          <a:prstGeom prst="rect">
            <a:avLst/>
          </a:prstGeom>
        </p:spPr>
      </p:pic>
      <p:pic>
        <p:nvPicPr>
          <p:cNvPr id="11" name="Picture 11">
            <a:extLst>
              <a:ext uri="{FF2B5EF4-FFF2-40B4-BE49-F238E27FC236}">
                <a16:creationId xmlns:a16="http://schemas.microsoft.com/office/drawing/2014/main" id="{947DDF09-5C8A-F4B4-AD9E-773FD5DF4568}"/>
              </a:ext>
            </a:extLst>
          </p:cNvPr>
          <p:cNvPicPr>
            <a:picLocks noChangeAspect="1"/>
          </p:cNvPicPr>
          <p:nvPr/>
        </p:nvPicPr>
        <p:blipFill>
          <a:blip r:embed="rId5"/>
          <a:stretch>
            <a:fillRect/>
          </a:stretch>
        </p:blipFill>
        <p:spPr>
          <a:xfrm>
            <a:off x="840317" y="4065459"/>
            <a:ext cx="4870450" cy="2387119"/>
          </a:xfrm>
          <a:prstGeom prst="rect">
            <a:avLst/>
          </a:prstGeom>
        </p:spPr>
      </p:pic>
      <p:pic>
        <p:nvPicPr>
          <p:cNvPr id="12" name="Picture 12" descr="A picture containing shape&#10;&#10;Description automatically generated">
            <a:extLst>
              <a:ext uri="{FF2B5EF4-FFF2-40B4-BE49-F238E27FC236}">
                <a16:creationId xmlns:a16="http://schemas.microsoft.com/office/drawing/2014/main" id="{9B180A92-0C44-97E3-2435-A8C479257F59}"/>
              </a:ext>
            </a:extLst>
          </p:cNvPr>
          <p:cNvPicPr>
            <a:picLocks noChangeAspect="1"/>
          </p:cNvPicPr>
          <p:nvPr/>
        </p:nvPicPr>
        <p:blipFill>
          <a:blip r:embed="rId6"/>
          <a:stretch>
            <a:fillRect/>
          </a:stretch>
        </p:blipFill>
        <p:spPr>
          <a:xfrm>
            <a:off x="6195483" y="4065272"/>
            <a:ext cx="4828116" cy="2387492"/>
          </a:xfrm>
          <a:prstGeom prst="rect">
            <a:avLst/>
          </a:prstGeom>
        </p:spPr>
      </p:pic>
    </p:spTree>
    <p:extLst>
      <p:ext uri="{BB962C8B-B14F-4D97-AF65-F5344CB8AC3E}">
        <p14:creationId xmlns:p14="http://schemas.microsoft.com/office/powerpoint/2010/main" val="127135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2BBD5-4E7C-60D3-B330-46A43F7866A9}"/>
              </a:ext>
            </a:extLst>
          </p:cNvPr>
          <p:cNvSpPr>
            <a:spLocks noGrp="1"/>
          </p:cNvSpPr>
          <p:nvPr>
            <p:ph type="title"/>
          </p:nvPr>
        </p:nvSpPr>
        <p:spPr>
          <a:xfrm>
            <a:off x="838198" y="978408"/>
            <a:ext cx="4607052" cy="1106424"/>
          </a:xfrm>
        </p:spPr>
        <p:txBody>
          <a:bodyPr>
            <a:normAutofit/>
          </a:bodyPr>
          <a:lstStyle/>
          <a:p>
            <a:r>
              <a:rPr lang="en-US" sz="2000" dirty="0">
                <a:highlight>
                  <a:srgbClr val="00FFFF"/>
                </a:highlight>
                <a:latin typeface="Cavolini"/>
                <a:cs typeface="Calibri Light"/>
              </a:rPr>
              <a:t>Hypothesis II: How community detection algorithms behave overgrowth of the network</a:t>
            </a:r>
          </a:p>
        </p:txBody>
      </p:sp>
      <p:sp>
        <p:nvSpPr>
          <p:cNvPr id="3" name="Content Placeholder 2">
            <a:extLst>
              <a:ext uri="{FF2B5EF4-FFF2-40B4-BE49-F238E27FC236}">
                <a16:creationId xmlns:a16="http://schemas.microsoft.com/office/drawing/2014/main" id="{67D09779-CD34-E176-C9AF-6DA26B73CD8B}"/>
              </a:ext>
            </a:extLst>
          </p:cNvPr>
          <p:cNvSpPr>
            <a:spLocks noGrp="1"/>
          </p:cNvSpPr>
          <p:nvPr>
            <p:ph idx="1"/>
          </p:nvPr>
        </p:nvSpPr>
        <p:spPr>
          <a:xfrm>
            <a:off x="841246" y="2368296"/>
            <a:ext cx="4607052" cy="3502152"/>
          </a:xfrm>
        </p:spPr>
        <p:txBody>
          <a:bodyPr vert="horz" lIns="91440" tIns="45720" rIns="91440" bIns="45720" rtlCol="0" anchor="t">
            <a:normAutofit/>
          </a:bodyPr>
          <a:lstStyle/>
          <a:p>
            <a:endParaRPr lang="en-US" sz="1800">
              <a:cs typeface="Calibri"/>
            </a:endParaRPr>
          </a:p>
          <a:p>
            <a:r>
              <a:rPr lang="en-US" sz="1800" dirty="0">
                <a:solidFill>
                  <a:srgbClr val="000000"/>
                </a:solidFill>
                <a:ea typeface="+mn-lt"/>
                <a:cs typeface="+mn-lt"/>
              </a:rPr>
              <a:t>Generated a random graph using </a:t>
            </a:r>
            <a:r>
              <a:rPr lang="en-US" sz="1800" dirty="0" err="1">
                <a:solidFill>
                  <a:srgbClr val="000000"/>
                </a:solidFill>
                <a:ea typeface="+mn-lt"/>
                <a:cs typeface="+mn-lt"/>
              </a:rPr>
              <a:t>Barabási</a:t>
            </a:r>
            <a:r>
              <a:rPr lang="en-US" sz="1800" dirty="0">
                <a:solidFill>
                  <a:srgbClr val="000000"/>
                </a:solidFill>
                <a:ea typeface="+mn-lt"/>
                <a:cs typeface="+mn-lt"/>
              </a:rPr>
              <a:t>–Albert preferential attachment with 2000 nodes</a:t>
            </a:r>
          </a:p>
          <a:p>
            <a:r>
              <a:rPr lang="en-US" sz="1800" dirty="0">
                <a:cs typeface="Calibri"/>
              </a:rPr>
              <a:t>Parameter setting for m = 2, m = 4 to check the performance</a:t>
            </a:r>
            <a:endParaRPr lang="en-US" dirty="0">
              <a:cs typeface="Calibri"/>
            </a:endParaRPr>
          </a:p>
          <a:p>
            <a:pPr marL="457200" lvl="1" indent="0">
              <a:buNone/>
            </a:pPr>
            <a:endParaRPr lang="en-US" sz="1800" dirty="0">
              <a:cs typeface="Calibri"/>
            </a:endParaRPr>
          </a:p>
          <a:p>
            <a:endParaRPr lang="en-US" sz="1800">
              <a:cs typeface="Calibri"/>
            </a:endParaRPr>
          </a:p>
        </p:txBody>
      </p:sp>
      <p:pic>
        <p:nvPicPr>
          <p:cNvPr id="5" name="Picture 5" descr="A picture containing circle&#10;&#10;Description automatically generated">
            <a:extLst>
              <a:ext uri="{FF2B5EF4-FFF2-40B4-BE49-F238E27FC236}">
                <a16:creationId xmlns:a16="http://schemas.microsoft.com/office/drawing/2014/main" id="{486EB7C9-3076-8664-05E6-B738CFA8AAAF}"/>
              </a:ext>
            </a:extLst>
          </p:cNvPr>
          <p:cNvPicPr>
            <a:picLocks noChangeAspect="1"/>
          </p:cNvPicPr>
          <p:nvPr/>
        </p:nvPicPr>
        <p:blipFill rotWithShape="1">
          <a:blip r:embed="rId2"/>
          <a:srcRect t="19905" r="3" b="18945"/>
          <a:stretch/>
        </p:blipFill>
        <p:spPr>
          <a:xfrm>
            <a:off x="6176708" y="349122"/>
            <a:ext cx="5022389" cy="3080251"/>
          </a:xfrm>
          <a:prstGeom prst="rect">
            <a:avLst/>
          </a:prstGeom>
        </p:spPr>
      </p:pic>
      <p:pic>
        <p:nvPicPr>
          <p:cNvPr id="4" name="Picture 4" descr="A picture containing chart&#10;&#10;Description automatically generated">
            <a:extLst>
              <a:ext uri="{FF2B5EF4-FFF2-40B4-BE49-F238E27FC236}">
                <a16:creationId xmlns:a16="http://schemas.microsoft.com/office/drawing/2014/main" id="{170430B4-4F17-DC1A-3FAF-9275BF438226}"/>
              </a:ext>
            </a:extLst>
          </p:cNvPr>
          <p:cNvPicPr>
            <a:picLocks noChangeAspect="1"/>
          </p:cNvPicPr>
          <p:nvPr/>
        </p:nvPicPr>
        <p:blipFill rotWithShape="1">
          <a:blip r:embed="rId3"/>
          <a:srcRect t="14561" r="-2" b="-2"/>
          <a:stretch/>
        </p:blipFill>
        <p:spPr>
          <a:xfrm>
            <a:off x="6868875" y="3856906"/>
            <a:ext cx="3963506" cy="2427121"/>
          </a:xfrm>
          <a:prstGeom prst="rect">
            <a:avLst/>
          </a:prstGeom>
        </p:spPr>
      </p:pic>
    </p:spTree>
    <p:extLst>
      <p:ext uri="{BB962C8B-B14F-4D97-AF65-F5344CB8AC3E}">
        <p14:creationId xmlns:p14="http://schemas.microsoft.com/office/powerpoint/2010/main" val="27973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7B8F-B012-2ADE-99AC-69BDC8ED576D}"/>
              </a:ext>
            </a:extLst>
          </p:cNvPr>
          <p:cNvSpPr>
            <a:spLocks noGrp="1"/>
          </p:cNvSpPr>
          <p:nvPr>
            <p:ph type="title"/>
          </p:nvPr>
        </p:nvSpPr>
        <p:spPr>
          <a:xfrm>
            <a:off x="780327" y="142717"/>
            <a:ext cx="10515600" cy="849313"/>
          </a:xfrm>
        </p:spPr>
        <p:txBody>
          <a:bodyPr>
            <a:normAutofit/>
          </a:bodyPr>
          <a:lstStyle/>
          <a:p>
            <a:r>
              <a:rPr lang="en-US" sz="3200" dirty="0">
                <a:highlight>
                  <a:srgbClr val="00FFFF"/>
                </a:highlight>
                <a:latin typeface="Cavolini"/>
                <a:cs typeface="Calibri Light"/>
              </a:rPr>
              <a:t>Results</a:t>
            </a:r>
          </a:p>
        </p:txBody>
      </p:sp>
      <p:pic>
        <p:nvPicPr>
          <p:cNvPr id="4" name="Picture 4" descr="Chart, line chart&#10;&#10;Description automatically generated">
            <a:extLst>
              <a:ext uri="{FF2B5EF4-FFF2-40B4-BE49-F238E27FC236}">
                <a16:creationId xmlns:a16="http://schemas.microsoft.com/office/drawing/2014/main" id="{AD8DB87A-51CE-0E59-9FB1-DEFED2BA5E96}"/>
              </a:ext>
            </a:extLst>
          </p:cNvPr>
          <p:cNvPicPr>
            <a:picLocks noGrp="1" noChangeAspect="1"/>
          </p:cNvPicPr>
          <p:nvPr>
            <p:ph idx="1"/>
          </p:nvPr>
        </p:nvPicPr>
        <p:blipFill>
          <a:blip r:embed="rId3"/>
          <a:stretch>
            <a:fillRect/>
          </a:stretch>
        </p:blipFill>
        <p:spPr>
          <a:xfrm>
            <a:off x="1524681" y="1020326"/>
            <a:ext cx="4364917" cy="2775393"/>
          </a:xfrm>
        </p:spPr>
      </p:pic>
      <p:pic>
        <p:nvPicPr>
          <p:cNvPr id="5" name="Picture 5" descr="Chart, line chart&#10;&#10;Description automatically generated">
            <a:extLst>
              <a:ext uri="{FF2B5EF4-FFF2-40B4-BE49-F238E27FC236}">
                <a16:creationId xmlns:a16="http://schemas.microsoft.com/office/drawing/2014/main" id="{E7D6881C-A156-B284-863F-874745B43C62}"/>
              </a:ext>
            </a:extLst>
          </p:cNvPr>
          <p:cNvPicPr>
            <a:picLocks noChangeAspect="1"/>
          </p:cNvPicPr>
          <p:nvPr/>
        </p:nvPicPr>
        <p:blipFill>
          <a:blip r:embed="rId4"/>
          <a:stretch>
            <a:fillRect/>
          </a:stretch>
        </p:blipFill>
        <p:spPr>
          <a:xfrm>
            <a:off x="6290443" y="1016927"/>
            <a:ext cx="4359675" cy="2809228"/>
          </a:xfrm>
          <a:prstGeom prst="rect">
            <a:avLst/>
          </a:prstGeom>
        </p:spPr>
      </p:pic>
      <p:sp>
        <p:nvSpPr>
          <p:cNvPr id="3" name="TextBox 2">
            <a:extLst>
              <a:ext uri="{FF2B5EF4-FFF2-40B4-BE49-F238E27FC236}">
                <a16:creationId xmlns:a16="http://schemas.microsoft.com/office/drawing/2014/main" id="{415FBDE0-28B3-7783-C4DA-998D327681CB}"/>
              </a:ext>
            </a:extLst>
          </p:cNvPr>
          <p:cNvSpPr txBox="1"/>
          <p:nvPr/>
        </p:nvSpPr>
        <p:spPr>
          <a:xfrm>
            <a:off x="1097504" y="3575960"/>
            <a:ext cx="986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 2</a:t>
            </a:r>
            <a:endParaRPr lang="en-US"/>
          </a:p>
        </p:txBody>
      </p:sp>
      <p:sp>
        <p:nvSpPr>
          <p:cNvPr id="6" name="TextBox 5">
            <a:extLst>
              <a:ext uri="{FF2B5EF4-FFF2-40B4-BE49-F238E27FC236}">
                <a16:creationId xmlns:a16="http://schemas.microsoft.com/office/drawing/2014/main" id="{2802CF8A-89EC-9B1C-5A52-66772B70DD65}"/>
              </a:ext>
            </a:extLst>
          </p:cNvPr>
          <p:cNvSpPr txBox="1"/>
          <p:nvPr/>
        </p:nvSpPr>
        <p:spPr>
          <a:xfrm>
            <a:off x="10598524" y="3645621"/>
            <a:ext cx="986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 4</a:t>
            </a:r>
            <a:endParaRPr lang="en-US"/>
          </a:p>
        </p:txBody>
      </p:sp>
      <p:pic>
        <p:nvPicPr>
          <p:cNvPr id="7" name="Picture 7" descr="Chart, line chart&#10;&#10;Description automatically generated">
            <a:extLst>
              <a:ext uri="{FF2B5EF4-FFF2-40B4-BE49-F238E27FC236}">
                <a16:creationId xmlns:a16="http://schemas.microsoft.com/office/drawing/2014/main" id="{F858F076-5506-E58C-ECBC-2298A9E37E68}"/>
              </a:ext>
            </a:extLst>
          </p:cNvPr>
          <p:cNvPicPr>
            <a:picLocks noChangeAspect="1"/>
          </p:cNvPicPr>
          <p:nvPr/>
        </p:nvPicPr>
        <p:blipFill>
          <a:blip r:embed="rId5"/>
          <a:stretch>
            <a:fillRect/>
          </a:stretch>
        </p:blipFill>
        <p:spPr>
          <a:xfrm>
            <a:off x="1520434" y="3793517"/>
            <a:ext cx="4353876" cy="2816679"/>
          </a:xfrm>
          <a:prstGeom prst="rect">
            <a:avLst/>
          </a:prstGeom>
        </p:spPr>
      </p:pic>
      <p:pic>
        <p:nvPicPr>
          <p:cNvPr id="8" name="Picture 8" descr="Chart, line chart&#10;&#10;Description automatically generated">
            <a:extLst>
              <a:ext uri="{FF2B5EF4-FFF2-40B4-BE49-F238E27FC236}">
                <a16:creationId xmlns:a16="http://schemas.microsoft.com/office/drawing/2014/main" id="{39C197DF-B09B-B688-C4FE-460C82001FE2}"/>
              </a:ext>
            </a:extLst>
          </p:cNvPr>
          <p:cNvPicPr>
            <a:picLocks noChangeAspect="1"/>
          </p:cNvPicPr>
          <p:nvPr/>
        </p:nvPicPr>
        <p:blipFill>
          <a:blip r:embed="rId6"/>
          <a:stretch>
            <a:fillRect/>
          </a:stretch>
        </p:blipFill>
        <p:spPr>
          <a:xfrm>
            <a:off x="6414490" y="3942582"/>
            <a:ext cx="4237459" cy="2730747"/>
          </a:xfrm>
          <a:prstGeom prst="rect">
            <a:avLst/>
          </a:prstGeom>
        </p:spPr>
      </p:pic>
      <p:sp>
        <p:nvSpPr>
          <p:cNvPr id="11" name="TextBox 10">
            <a:extLst>
              <a:ext uri="{FF2B5EF4-FFF2-40B4-BE49-F238E27FC236}">
                <a16:creationId xmlns:a16="http://schemas.microsoft.com/office/drawing/2014/main" id="{2F79E86D-2AB6-65DB-BD37-CA2F9AC951C4}"/>
              </a:ext>
            </a:extLst>
          </p:cNvPr>
          <p:cNvSpPr txBox="1"/>
          <p:nvPr/>
        </p:nvSpPr>
        <p:spPr>
          <a:xfrm>
            <a:off x="7767833" y="127716"/>
            <a:ext cx="4160479" cy="830997"/>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dirty="0">
                <a:latin typeface="Cavolini"/>
                <a:cs typeface="Calibri"/>
              </a:rPr>
              <a:t>Desired:</a:t>
            </a:r>
            <a:endParaRPr lang="en-US" sz="1200" dirty="0">
              <a:latin typeface="Cavolini"/>
              <a:cs typeface="Cavolini"/>
            </a:endParaRPr>
          </a:p>
          <a:p>
            <a:pPr algn="r"/>
            <a:r>
              <a:rPr lang="en-US" sz="1200" dirty="0">
                <a:latin typeface="Cavolini"/>
                <a:cs typeface="Calibri"/>
              </a:rPr>
              <a:t>High Modularity = Distinct Communities</a:t>
            </a:r>
          </a:p>
          <a:p>
            <a:pPr algn="r"/>
            <a:r>
              <a:rPr lang="en-US" sz="1200" dirty="0">
                <a:latin typeface="Cavolini"/>
                <a:cs typeface="Calibri"/>
              </a:rPr>
              <a:t>High Coverage = Larger proportion of nodes are correctly assigned</a:t>
            </a:r>
          </a:p>
        </p:txBody>
      </p:sp>
    </p:spTree>
    <p:extLst>
      <p:ext uri="{BB962C8B-B14F-4D97-AF65-F5344CB8AC3E}">
        <p14:creationId xmlns:p14="http://schemas.microsoft.com/office/powerpoint/2010/main" val="30413589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1172</Words>
  <Application>Microsoft Office PowerPoint</Application>
  <PresentationFormat>Widescreen</PresentationFormat>
  <Paragraphs>94</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Arial,Sans-Serif</vt:lpstr>
      <vt:lpstr>Calibri</vt:lpstr>
      <vt:lpstr>Calibri Light</vt:lpstr>
      <vt:lpstr>Cavolini</vt:lpstr>
      <vt:lpstr>Wingdings,Sans-Serif</vt:lpstr>
      <vt:lpstr>Office Theme</vt:lpstr>
      <vt:lpstr>Comparative Analysis of Community Detection Algorithms </vt:lpstr>
      <vt:lpstr>Motivation</vt:lpstr>
      <vt:lpstr>Related Work</vt:lpstr>
      <vt:lpstr>Methodology</vt:lpstr>
      <vt:lpstr>Hypothesis I: How different algorithms behave on real-world networks</vt:lpstr>
      <vt:lpstr>Results: Facebook Network</vt:lpstr>
      <vt:lpstr>Results: NetScience Network</vt:lpstr>
      <vt:lpstr>Hypothesis II: How community detection algorithms behave overgrowth of the network</vt:lpstr>
      <vt:lpstr>Results</vt:lpstr>
      <vt:lpstr>PowerPoint Presentation</vt:lpstr>
      <vt:lpstr>Results: </vt:lpstr>
      <vt:lpstr>Discussion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Janvi Patel</cp:lastModifiedBy>
  <cp:revision>508</cp:revision>
  <dcterms:created xsi:type="dcterms:W3CDTF">2023-04-18T14:53:26Z</dcterms:created>
  <dcterms:modified xsi:type="dcterms:W3CDTF">2023-04-20T13:00:23Z</dcterms:modified>
</cp:coreProperties>
</file>